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5.JPG" ContentType="image/jpeg"/>
  <Override PartName="/ppt/notesSlides/notesSlide2.xml" ContentType="application/vnd.openxmlformats-officedocument.presentationml.notesSlide+xml"/>
  <Override PartName="/ppt/media/image7.JPG" ContentType="image/jpeg"/>
  <Override PartName="/ppt/media/image8.jpg" ContentType="image/jpeg"/>
  <Override PartName="/ppt/media/image9.jpg" ContentType="image/jpeg"/>
  <Override PartName="/ppt/media/image10.JPG" ContentType="image/jpeg"/>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media/image14.JPG" ContentType="image/jpeg"/>
  <Override PartName="/ppt/media/image16.jpg" ContentType="image/jpeg"/>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media/image17.jpg" ContentType="image/jpeg"/>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media/image23.JPG" ContentType="image/jpeg"/>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4.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30" r:id="rId2"/>
    <p:sldId id="523" r:id="rId3"/>
    <p:sldId id="524" r:id="rId4"/>
    <p:sldId id="522" r:id="rId5"/>
    <p:sldId id="525" r:id="rId6"/>
    <p:sldId id="526" r:id="rId7"/>
    <p:sldId id="540" r:id="rId8"/>
    <p:sldId id="528" r:id="rId9"/>
    <p:sldId id="532" r:id="rId10"/>
    <p:sldId id="533" r:id="rId11"/>
    <p:sldId id="529" r:id="rId12"/>
    <p:sldId id="534" r:id="rId13"/>
    <p:sldId id="538" r:id="rId14"/>
    <p:sldId id="539" r:id="rId15"/>
  </p:sldIdLst>
  <p:sldSz cx="9906000" cy="6858000" type="A4"/>
  <p:notesSz cx="6794500" cy="9906000"/>
  <p:defaultTextStyle>
    <a:defPPr>
      <a:defRPr lang="ru-RU"/>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205">
          <p15:clr>
            <a:srgbClr val="A4A3A4"/>
          </p15:clr>
        </p15:guide>
        <p15:guide id="2" pos="398" userDrawn="1">
          <p15:clr>
            <a:srgbClr val="A4A3A4"/>
          </p15:clr>
        </p15:guide>
        <p15:guide id="3" orient="horz" pos="572" userDrawn="1">
          <p15:clr>
            <a:srgbClr val="A4A3A4"/>
          </p15:clr>
        </p15:guide>
        <p15:guide id="4"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B266"/>
    <a:srgbClr val="2B6030"/>
    <a:srgbClr val="5DA038"/>
    <a:srgbClr val="FFFFFF"/>
    <a:srgbClr val="FFD105"/>
    <a:srgbClr val="19502E"/>
    <a:srgbClr val="A6CE39"/>
    <a:srgbClr val="96A0A7"/>
    <a:srgbClr val="7D8287"/>
    <a:srgbClr val="5055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75" autoAdjust="0"/>
    <p:restoredTop sz="94651" autoAdjust="0"/>
  </p:normalViewPr>
  <p:slideViewPr>
    <p:cSldViewPr>
      <p:cViewPr varScale="1">
        <p:scale>
          <a:sx n="105" d="100"/>
          <a:sy n="105" d="100"/>
        </p:scale>
        <p:origin x="1794" y="114"/>
      </p:cViewPr>
      <p:guideLst>
        <p:guide orient="horz" pos="2205"/>
        <p:guide pos="398"/>
        <p:guide orient="horz" pos="572"/>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024" cy="495776"/>
          </a:xfrm>
          <a:prstGeom prst="rect">
            <a:avLst/>
          </a:prstGeom>
        </p:spPr>
        <p:txBody>
          <a:bodyPr vert="horz" lIns="91294" tIns="45647" rIns="91294" bIns="45647" rtlCol="0"/>
          <a:lstStyle>
            <a:lvl1pPr algn="l">
              <a:defRPr sz="1200">
                <a:cs typeface="Arial" charset="0"/>
              </a:defRPr>
            </a:lvl1pPr>
          </a:lstStyle>
          <a:p>
            <a:pPr>
              <a:defRPr/>
            </a:pPr>
            <a:endParaRPr lang="ru-RU"/>
          </a:p>
        </p:txBody>
      </p:sp>
      <p:sp>
        <p:nvSpPr>
          <p:cNvPr id="3" name="Дата 2"/>
          <p:cNvSpPr>
            <a:spLocks noGrp="1"/>
          </p:cNvSpPr>
          <p:nvPr>
            <p:ph type="dt" idx="1"/>
          </p:nvPr>
        </p:nvSpPr>
        <p:spPr>
          <a:xfrm>
            <a:off x="3847890" y="0"/>
            <a:ext cx="2945024" cy="495776"/>
          </a:xfrm>
          <a:prstGeom prst="rect">
            <a:avLst/>
          </a:prstGeom>
        </p:spPr>
        <p:txBody>
          <a:bodyPr vert="horz" lIns="91294" tIns="45647" rIns="91294" bIns="45647" rtlCol="0"/>
          <a:lstStyle>
            <a:lvl1pPr algn="r">
              <a:defRPr sz="1200">
                <a:cs typeface="Arial" charset="0"/>
              </a:defRPr>
            </a:lvl1pPr>
          </a:lstStyle>
          <a:p>
            <a:pPr>
              <a:defRPr/>
            </a:pPr>
            <a:fld id="{C82138CB-28CD-4AF9-A6F9-3BA0160D718A}" type="datetimeFigureOut">
              <a:rPr lang="ru-RU"/>
              <a:pPr>
                <a:defRPr/>
              </a:pPr>
              <a:t>29.06.2022</a:t>
            </a:fld>
            <a:endParaRPr lang="ru-RU" dirty="0"/>
          </a:p>
        </p:txBody>
      </p:sp>
      <p:sp>
        <p:nvSpPr>
          <p:cNvPr id="4" name="Образ слайда 3"/>
          <p:cNvSpPr>
            <a:spLocks noGrp="1" noRot="1" noChangeAspect="1"/>
          </p:cNvSpPr>
          <p:nvPr>
            <p:ph type="sldImg" idx="2"/>
          </p:nvPr>
        </p:nvSpPr>
        <p:spPr>
          <a:xfrm>
            <a:off x="712788" y="742950"/>
            <a:ext cx="5368925" cy="3716338"/>
          </a:xfrm>
          <a:prstGeom prst="rect">
            <a:avLst/>
          </a:prstGeom>
          <a:noFill/>
          <a:ln w="12700">
            <a:solidFill>
              <a:prstClr val="black"/>
            </a:solidFill>
          </a:ln>
        </p:spPr>
        <p:txBody>
          <a:bodyPr vert="horz" lIns="91294" tIns="45647" rIns="91294" bIns="45647" rtlCol="0" anchor="ctr"/>
          <a:lstStyle/>
          <a:p>
            <a:pPr lvl="0"/>
            <a:endParaRPr lang="ru-RU" noProof="0" dirty="0" smtClean="0"/>
          </a:p>
        </p:txBody>
      </p:sp>
      <p:sp>
        <p:nvSpPr>
          <p:cNvPr id="5" name="Заметки 4"/>
          <p:cNvSpPr>
            <a:spLocks noGrp="1"/>
          </p:cNvSpPr>
          <p:nvPr>
            <p:ph type="body" sz="quarter" idx="3"/>
          </p:nvPr>
        </p:nvSpPr>
        <p:spPr>
          <a:xfrm>
            <a:off x="679133" y="4705905"/>
            <a:ext cx="5436235" cy="4457225"/>
          </a:xfrm>
          <a:prstGeom prst="rect">
            <a:avLst/>
          </a:prstGeom>
        </p:spPr>
        <p:txBody>
          <a:bodyPr vert="horz" lIns="91294" tIns="45647" rIns="91294" bIns="45647"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08641"/>
            <a:ext cx="2945024" cy="495776"/>
          </a:xfrm>
          <a:prstGeom prst="rect">
            <a:avLst/>
          </a:prstGeom>
        </p:spPr>
        <p:txBody>
          <a:bodyPr vert="horz" lIns="91294" tIns="45647" rIns="91294" bIns="45647" rtlCol="0" anchor="b"/>
          <a:lstStyle>
            <a:lvl1pPr algn="l">
              <a:defRPr sz="1200">
                <a:cs typeface="Arial" charset="0"/>
              </a:defRPr>
            </a:lvl1pPr>
          </a:lstStyle>
          <a:p>
            <a:pPr>
              <a:defRPr/>
            </a:pPr>
            <a:endParaRPr lang="ru-RU"/>
          </a:p>
        </p:txBody>
      </p:sp>
      <p:sp>
        <p:nvSpPr>
          <p:cNvPr id="7" name="Номер слайда 6"/>
          <p:cNvSpPr>
            <a:spLocks noGrp="1"/>
          </p:cNvSpPr>
          <p:nvPr>
            <p:ph type="sldNum" sz="quarter" idx="5"/>
          </p:nvPr>
        </p:nvSpPr>
        <p:spPr>
          <a:xfrm>
            <a:off x="3847890" y="9408641"/>
            <a:ext cx="2945024" cy="495776"/>
          </a:xfrm>
          <a:prstGeom prst="rect">
            <a:avLst/>
          </a:prstGeom>
        </p:spPr>
        <p:txBody>
          <a:bodyPr vert="horz" wrap="square" lIns="91294" tIns="45647" rIns="91294" bIns="45647" numCol="1" anchor="b" anchorCtr="0" compatLnSpc="1">
            <a:prstTxWarp prst="textNoShape">
              <a:avLst/>
            </a:prstTxWarp>
          </a:bodyPr>
          <a:lstStyle>
            <a:lvl1pPr algn="r">
              <a:defRPr sz="1200"/>
            </a:lvl1pPr>
          </a:lstStyle>
          <a:p>
            <a:pPr>
              <a:defRPr/>
            </a:pPr>
            <a:fld id="{2A32ACAE-74B5-4735-96AB-435D461AE389}"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2</a:t>
            </a:fld>
            <a:endParaRPr lang="ru-RU" altLang="ru-RU" dirty="0"/>
          </a:p>
        </p:txBody>
      </p:sp>
    </p:spTree>
    <p:extLst>
      <p:ext uri="{BB962C8B-B14F-4D97-AF65-F5344CB8AC3E}">
        <p14:creationId xmlns:p14="http://schemas.microsoft.com/office/powerpoint/2010/main" val="3408397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3</a:t>
            </a:fld>
            <a:endParaRPr lang="ru-RU" altLang="ru-RU"/>
          </a:p>
        </p:txBody>
      </p:sp>
    </p:spTree>
    <p:extLst>
      <p:ext uri="{BB962C8B-B14F-4D97-AF65-F5344CB8AC3E}">
        <p14:creationId xmlns:p14="http://schemas.microsoft.com/office/powerpoint/2010/main" val="569300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5</a:t>
            </a:fld>
            <a:endParaRPr lang="ru-RU" altLang="ru-RU"/>
          </a:p>
        </p:txBody>
      </p:sp>
    </p:spTree>
    <p:extLst>
      <p:ext uri="{BB962C8B-B14F-4D97-AF65-F5344CB8AC3E}">
        <p14:creationId xmlns:p14="http://schemas.microsoft.com/office/powerpoint/2010/main" val="244855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8</a:t>
            </a:fld>
            <a:endParaRPr lang="ru-RU" altLang="ru-RU"/>
          </a:p>
        </p:txBody>
      </p:sp>
    </p:spTree>
    <p:extLst>
      <p:ext uri="{BB962C8B-B14F-4D97-AF65-F5344CB8AC3E}">
        <p14:creationId xmlns:p14="http://schemas.microsoft.com/office/powerpoint/2010/main" val="1936867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9</a:t>
            </a:fld>
            <a:endParaRPr lang="ru-RU" altLang="ru-RU"/>
          </a:p>
        </p:txBody>
      </p:sp>
    </p:spTree>
    <p:extLst>
      <p:ext uri="{BB962C8B-B14F-4D97-AF65-F5344CB8AC3E}">
        <p14:creationId xmlns:p14="http://schemas.microsoft.com/office/powerpoint/2010/main" val="2837627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10</a:t>
            </a:fld>
            <a:endParaRPr lang="ru-RU" altLang="ru-RU"/>
          </a:p>
        </p:txBody>
      </p:sp>
    </p:spTree>
    <p:extLst>
      <p:ext uri="{BB962C8B-B14F-4D97-AF65-F5344CB8AC3E}">
        <p14:creationId xmlns:p14="http://schemas.microsoft.com/office/powerpoint/2010/main" val="2837779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12</a:t>
            </a:fld>
            <a:endParaRPr lang="ru-RU" altLang="ru-RU"/>
          </a:p>
        </p:txBody>
      </p:sp>
    </p:spTree>
    <p:extLst>
      <p:ext uri="{BB962C8B-B14F-4D97-AF65-F5344CB8AC3E}">
        <p14:creationId xmlns:p14="http://schemas.microsoft.com/office/powerpoint/2010/main" val="1105073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13</a:t>
            </a:fld>
            <a:endParaRPr lang="ru-RU" altLang="ru-RU"/>
          </a:p>
        </p:txBody>
      </p:sp>
    </p:spTree>
    <p:extLst>
      <p:ext uri="{BB962C8B-B14F-4D97-AF65-F5344CB8AC3E}">
        <p14:creationId xmlns:p14="http://schemas.microsoft.com/office/powerpoint/2010/main" val="2038078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A32ACAE-74B5-4735-96AB-435D461AE389}" type="slidenum">
              <a:rPr lang="ru-RU" altLang="ru-RU" smtClean="0"/>
              <a:pPr>
                <a:defRPr/>
              </a:pPr>
              <a:t>14</a:t>
            </a:fld>
            <a:endParaRPr lang="ru-RU" altLang="ru-RU"/>
          </a:p>
        </p:txBody>
      </p:sp>
    </p:spTree>
    <p:extLst>
      <p:ext uri="{BB962C8B-B14F-4D97-AF65-F5344CB8AC3E}">
        <p14:creationId xmlns:p14="http://schemas.microsoft.com/office/powerpoint/2010/main" val="182011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6"/>
            <a:ext cx="84201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0CE294B4-4DC2-4EE7-90FE-771C75B5EE8D}" type="datetimeFigureOut">
              <a:rPr lang="ru-RU"/>
              <a:pPr>
                <a:defRPr/>
              </a:pPr>
              <a:t>29.06.2022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45D8CC4-DBCB-495D-9593-690BD61880D5}" type="slidenum">
              <a:rPr lang="ru-RU" altLang="ru-RU"/>
              <a:pPr>
                <a:defRPr/>
              </a:pPr>
              <a:t>‹#›</a:t>
            </a:fld>
            <a:endParaRPr lang="ru-RU" altLang="ru-RU"/>
          </a:p>
        </p:txBody>
      </p:sp>
    </p:spTree>
    <p:extLst>
      <p:ext uri="{BB962C8B-B14F-4D97-AF65-F5344CB8AC3E}">
        <p14:creationId xmlns:p14="http://schemas.microsoft.com/office/powerpoint/2010/main" val="1656127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93EC2E45-C53A-4F8B-BF51-9C86508CA11B}" type="datetimeFigureOut">
              <a:rPr lang="ru-RU"/>
              <a:pPr>
                <a:defRPr/>
              </a:pPr>
              <a:t>29.06.2022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D65343F-4848-4CC3-92C2-418B45F77B30}" type="slidenum">
              <a:rPr lang="ru-RU" altLang="ru-RU"/>
              <a:pPr>
                <a:defRPr/>
              </a:pPr>
              <a:t>‹#›</a:t>
            </a:fld>
            <a:endParaRPr lang="ru-RU" altLang="ru-RU"/>
          </a:p>
        </p:txBody>
      </p:sp>
    </p:spTree>
    <p:extLst>
      <p:ext uri="{BB962C8B-B14F-4D97-AF65-F5344CB8AC3E}">
        <p14:creationId xmlns:p14="http://schemas.microsoft.com/office/powerpoint/2010/main" val="347167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181850" y="274639"/>
            <a:ext cx="222885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95300" y="274639"/>
            <a:ext cx="652145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E5F9C4C2-38F7-42A8-A9DF-475A90E6F517}" type="datetimeFigureOut">
              <a:rPr lang="ru-RU"/>
              <a:pPr>
                <a:defRPr/>
              </a:pPr>
              <a:t>29.06.2022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C668542D-F642-4226-8CAB-072CF128A753}" type="slidenum">
              <a:rPr lang="ru-RU" altLang="ru-RU"/>
              <a:pPr>
                <a:defRPr/>
              </a:pPr>
              <a:t>‹#›</a:t>
            </a:fld>
            <a:endParaRPr lang="ru-RU" altLang="ru-RU"/>
          </a:p>
        </p:txBody>
      </p:sp>
    </p:spTree>
    <p:extLst>
      <p:ext uri="{BB962C8B-B14F-4D97-AF65-F5344CB8AC3E}">
        <p14:creationId xmlns:p14="http://schemas.microsoft.com/office/powerpoint/2010/main" val="263999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B591279-5940-4ED9-85F3-E6C60B54422A}" type="slidenum">
              <a:rPr lang="ru-RU" altLang="ru-RU"/>
              <a:pPr>
                <a:defRPr/>
              </a:pPr>
              <a:t>‹#›</a:t>
            </a:fld>
            <a:endParaRPr lang="ru-RU" altLang="ru-RU"/>
          </a:p>
        </p:txBody>
      </p:sp>
      <p:pic>
        <p:nvPicPr>
          <p:cNvPr id="8" name="Picture 5">
            <a:extLst>
              <a:ext uri="{FF2B5EF4-FFF2-40B4-BE49-F238E27FC236}">
                <a16:creationId xmlns:a16="http://schemas.microsoft.com/office/drawing/2014/main" id="{CB890430-4F5C-C24B-98DC-DD7474DBA18B}"/>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552" y="548680"/>
            <a:ext cx="9936000" cy="33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Рисунок 9"/>
          <p:cNvPicPr>
            <a:picLocks noChangeAspect="1"/>
          </p:cNvPicPr>
          <p:nvPr userDrawn="1"/>
        </p:nvPicPr>
        <p:blipFill>
          <a:blip r:embed="rId3"/>
          <a:stretch>
            <a:fillRect/>
          </a:stretch>
        </p:blipFill>
        <p:spPr>
          <a:xfrm>
            <a:off x="344488" y="6290348"/>
            <a:ext cx="1703890" cy="496132"/>
          </a:xfrm>
          <a:prstGeom prst="rect">
            <a:avLst/>
          </a:prstGeom>
        </p:spPr>
      </p:pic>
    </p:spTree>
    <p:extLst>
      <p:ext uri="{BB962C8B-B14F-4D97-AF65-F5344CB8AC3E}">
        <p14:creationId xmlns:p14="http://schemas.microsoft.com/office/powerpoint/2010/main" val="90183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333"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F62CC0FB-547F-423B-B4C4-E94CC2D3120C}" type="datetimeFigureOut">
              <a:rPr lang="ru-RU"/>
              <a:pPr>
                <a:defRPr/>
              </a:pPr>
              <a:t>29.06.2022</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003594D-5120-4381-961A-91F881A1120B}" type="slidenum">
              <a:rPr lang="ru-RU" altLang="ru-RU"/>
              <a:pPr>
                <a:defRPr/>
              </a:pPr>
              <a:t>‹#›</a:t>
            </a:fld>
            <a:endParaRPr lang="ru-RU" altLang="ru-RU"/>
          </a:p>
        </p:txBody>
      </p:sp>
    </p:spTree>
    <p:extLst>
      <p:ext uri="{BB962C8B-B14F-4D97-AF65-F5344CB8AC3E}">
        <p14:creationId xmlns:p14="http://schemas.microsoft.com/office/powerpoint/2010/main" val="4260193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6948D29D-E33A-45AB-B375-C67D921764C9}" type="datetimeFigureOut">
              <a:rPr lang="ru-RU"/>
              <a:pPr>
                <a:defRPr/>
              </a:pPr>
              <a:t>29.06.2022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0A906890-559C-4B71-9AD0-215BB92565E5}" type="slidenum">
              <a:rPr lang="ru-RU" altLang="ru-RU"/>
              <a:pPr>
                <a:defRPr/>
              </a:pPr>
              <a:t>‹#›</a:t>
            </a:fld>
            <a:endParaRPr lang="ru-RU" altLang="ru-RU"/>
          </a:p>
        </p:txBody>
      </p:sp>
    </p:spTree>
    <p:extLst>
      <p:ext uri="{BB962C8B-B14F-4D97-AF65-F5344CB8AC3E}">
        <p14:creationId xmlns:p14="http://schemas.microsoft.com/office/powerpoint/2010/main" val="2899581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smtClean="0"/>
              <a:t>Образец текста</a:t>
            </a:r>
          </a:p>
        </p:txBody>
      </p:sp>
      <p:sp>
        <p:nvSpPr>
          <p:cNvPr id="4" name="Объект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lang="ru-RU" smtClean="0"/>
              <a:t>Образец текста</a:t>
            </a:r>
          </a:p>
        </p:txBody>
      </p:sp>
      <p:sp>
        <p:nvSpPr>
          <p:cNvPr id="6" name="Объект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EA3C7E9C-3FEB-4408-BCE0-16702F31CCED}" type="datetimeFigureOut">
              <a:rPr lang="ru-RU"/>
              <a:pPr>
                <a:defRPr/>
              </a:pPr>
              <a:t>29.06.2022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FFFB4AB1-F976-4866-AA4E-88EBF79B26C2}" type="slidenum">
              <a:rPr lang="ru-RU" altLang="ru-RU"/>
              <a:pPr>
                <a:defRPr/>
              </a:pPr>
              <a:t>‹#›</a:t>
            </a:fld>
            <a:endParaRPr lang="ru-RU" altLang="ru-RU"/>
          </a:p>
        </p:txBody>
      </p:sp>
    </p:spTree>
    <p:extLst>
      <p:ext uri="{BB962C8B-B14F-4D97-AF65-F5344CB8AC3E}">
        <p14:creationId xmlns:p14="http://schemas.microsoft.com/office/powerpoint/2010/main" val="1071337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0B80C9A1-E1DF-4E38-A75D-244AD716C121}" type="datetimeFigureOut">
              <a:rPr lang="ru-RU"/>
              <a:pPr>
                <a:defRPr/>
              </a:pPr>
              <a:t>29.06.2022</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AE9A465E-20A3-4935-B3A6-0ED0F0696B9D}" type="slidenum">
              <a:rPr lang="ru-RU" altLang="ru-RU"/>
              <a:pPr>
                <a:defRPr/>
              </a:pPr>
              <a:t>‹#›</a:t>
            </a:fld>
            <a:endParaRPr lang="ru-RU" altLang="ru-RU"/>
          </a:p>
        </p:txBody>
      </p:sp>
    </p:spTree>
    <p:extLst>
      <p:ext uri="{BB962C8B-B14F-4D97-AF65-F5344CB8AC3E}">
        <p14:creationId xmlns:p14="http://schemas.microsoft.com/office/powerpoint/2010/main" val="2604734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6BD67DF8-27D2-4A3F-9A7A-294A0924E924}" type="datetimeFigureOut">
              <a:rPr lang="ru-RU"/>
              <a:pPr>
                <a:defRPr/>
              </a:pPr>
              <a:t>29.06.2022</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08554AA1-CD3C-48E1-B1F0-2CAC5E3D65EC}" type="slidenum">
              <a:rPr lang="ru-RU" altLang="ru-RU"/>
              <a:pPr>
                <a:defRPr/>
              </a:pPr>
              <a:t>‹#›</a:t>
            </a:fld>
            <a:endParaRPr lang="ru-RU" altLang="ru-RU"/>
          </a:p>
        </p:txBody>
      </p:sp>
    </p:spTree>
    <p:extLst>
      <p:ext uri="{BB962C8B-B14F-4D97-AF65-F5344CB8AC3E}">
        <p14:creationId xmlns:p14="http://schemas.microsoft.com/office/powerpoint/2010/main" val="2147533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167" b="1"/>
            </a:lvl1pPr>
          </a:lstStyle>
          <a:p>
            <a:r>
              <a:rPr lang="ru-RU" smtClean="0"/>
              <a:t>Образец заголовка</a:t>
            </a:r>
            <a:endParaRPr lang="ru-RU"/>
          </a:p>
        </p:txBody>
      </p:sp>
      <p:sp>
        <p:nvSpPr>
          <p:cNvPr id="3" name="Объект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2588FCB-DF8B-4611-BD67-20E91B4FAA9D}" type="datetimeFigureOut">
              <a:rPr lang="ru-RU"/>
              <a:pPr>
                <a:defRPr/>
              </a:pPr>
              <a:t>29.06.2022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1853997-045C-4F55-A6C5-4D969F348884}" type="slidenum">
              <a:rPr lang="ru-RU" altLang="ru-RU"/>
              <a:pPr>
                <a:defRPr/>
              </a:pPr>
              <a:t>‹#›</a:t>
            </a:fld>
            <a:endParaRPr lang="ru-RU" altLang="ru-RU"/>
          </a:p>
        </p:txBody>
      </p:sp>
    </p:spTree>
    <p:extLst>
      <p:ext uri="{BB962C8B-B14F-4D97-AF65-F5344CB8AC3E}">
        <p14:creationId xmlns:p14="http://schemas.microsoft.com/office/powerpoint/2010/main" val="1348496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167"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rtlCol="0">
            <a:normAutofit/>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5858DEBD-0401-4DE9-97CE-92DE38F23E0B}" type="datetimeFigureOut">
              <a:rPr lang="ru-RU"/>
              <a:pPr>
                <a:defRPr/>
              </a:pPr>
              <a:t>29.06.2022</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F1437F4B-5F92-4136-93F3-5677D807D196}" type="slidenum">
              <a:rPr lang="ru-RU" altLang="ru-RU"/>
              <a:pPr>
                <a:defRPr/>
              </a:pPr>
              <a:t>‹#›</a:t>
            </a:fld>
            <a:endParaRPr lang="ru-RU" altLang="ru-RU"/>
          </a:p>
        </p:txBody>
      </p:sp>
    </p:spTree>
    <p:extLst>
      <p:ext uri="{BB962C8B-B14F-4D97-AF65-F5344CB8AC3E}">
        <p14:creationId xmlns:p14="http://schemas.microsoft.com/office/powerpoint/2010/main" val="305925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Текст 2"/>
          <p:cNvSpPr>
            <a:spLocks noGrp="1"/>
          </p:cNvSpPr>
          <p:nvPr>
            <p:ph type="body" idx="1"/>
          </p:nvPr>
        </p:nvSpPr>
        <p:spPr bwMode="auto">
          <a:xfrm>
            <a:off x="495300" y="1600200"/>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300">
                <a:solidFill>
                  <a:schemeClr val="tx1">
                    <a:tint val="75000"/>
                  </a:schemeClr>
                </a:solidFill>
                <a:latin typeface="+mn-lt"/>
                <a:cs typeface="+mn-cs"/>
              </a:defRPr>
            </a:lvl1pPr>
          </a:lstStyle>
          <a:p>
            <a:pPr>
              <a:defRPr/>
            </a:pPr>
            <a:fld id="{8DB82199-55E5-4E83-B8E9-46F0733D9D25}" type="datetimeFigureOut">
              <a:rPr lang="ru-RU"/>
              <a:pPr>
                <a:defRPr/>
              </a:pPr>
              <a:t>29.06.2022</a:t>
            </a:fld>
            <a:endParaRPr lang="ru-RU" dirty="0"/>
          </a:p>
        </p:txBody>
      </p:sp>
      <p:sp>
        <p:nvSpPr>
          <p:cNvPr id="5" name="Нижний колонтитул 4"/>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3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300">
                <a:solidFill>
                  <a:srgbClr val="898989"/>
                </a:solidFill>
              </a:defRPr>
            </a:lvl1pPr>
          </a:lstStyle>
          <a:p>
            <a:pPr>
              <a:defRPr/>
            </a:pPr>
            <a:fld id="{77B85F9E-2196-4C5C-8AA1-0338425E0EBD}" type="slidenum">
              <a:rPr lang="ru-RU" altLang="ru-RU"/>
              <a:pPr>
                <a:defRPr/>
              </a:pPr>
              <a:t>‹#›</a:t>
            </a:fld>
            <a:endParaRPr lang="ru-RU" alt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700" kern="1200">
          <a:solidFill>
            <a:schemeClr val="tx1"/>
          </a:solidFill>
          <a:latin typeface="+mj-lt"/>
          <a:ea typeface="+mj-ea"/>
          <a:cs typeface="+mj-cs"/>
        </a:defRPr>
      </a:lvl1pPr>
      <a:lvl2pPr algn="ctr" rtl="0" eaLnBrk="0" fontAlgn="base" hangingPunct="0">
        <a:spcBef>
          <a:spcPct val="0"/>
        </a:spcBef>
        <a:spcAft>
          <a:spcPct val="0"/>
        </a:spcAft>
        <a:defRPr sz="4700">
          <a:solidFill>
            <a:schemeClr val="tx1"/>
          </a:solidFill>
          <a:latin typeface="Calibri" panose="020F0502020204030204" pitchFamily="34" charset="0"/>
        </a:defRPr>
      </a:lvl2pPr>
      <a:lvl3pPr algn="ctr" rtl="0" eaLnBrk="0" fontAlgn="base" hangingPunct="0">
        <a:spcBef>
          <a:spcPct val="0"/>
        </a:spcBef>
        <a:spcAft>
          <a:spcPct val="0"/>
        </a:spcAft>
        <a:defRPr sz="4700">
          <a:solidFill>
            <a:schemeClr val="tx1"/>
          </a:solidFill>
          <a:latin typeface="Calibri" panose="020F0502020204030204" pitchFamily="34" charset="0"/>
        </a:defRPr>
      </a:lvl3pPr>
      <a:lvl4pPr algn="ctr" rtl="0" eaLnBrk="0" fontAlgn="base" hangingPunct="0">
        <a:spcBef>
          <a:spcPct val="0"/>
        </a:spcBef>
        <a:spcAft>
          <a:spcPct val="0"/>
        </a:spcAft>
        <a:defRPr sz="4700">
          <a:solidFill>
            <a:schemeClr val="tx1"/>
          </a:solidFill>
          <a:latin typeface="Calibri" panose="020F0502020204030204" pitchFamily="34" charset="0"/>
        </a:defRPr>
      </a:lvl4pPr>
      <a:lvl5pPr algn="ctr" rtl="0" eaLnBrk="0" fontAlgn="base" hangingPunct="0">
        <a:spcBef>
          <a:spcPct val="0"/>
        </a:spcBef>
        <a:spcAft>
          <a:spcPct val="0"/>
        </a:spcAft>
        <a:defRPr sz="4700">
          <a:solidFill>
            <a:schemeClr val="tx1"/>
          </a:solidFill>
          <a:latin typeface="Calibri" panose="020F0502020204030204" pitchFamily="34" charset="0"/>
        </a:defRPr>
      </a:lvl5pPr>
      <a:lvl6pPr marL="495285" algn="ctr" rtl="0" fontAlgn="base">
        <a:spcBef>
          <a:spcPct val="0"/>
        </a:spcBef>
        <a:spcAft>
          <a:spcPct val="0"/>
        </a:spcAft>
        <a:defRPr sz="4767">
          <a:solidFill>
            <a:schemeClr val="tx1"/>
          </a:solidFill>
          <a:latin typeface="Calibri" panose="020F0502020204030204" pitchFamily="34" charset="0"/>
        </a:defRPr>
      </a:lvl6pPr>
      <a:lvl7pPr marL="990570" algn="ctr" rtl="0" fontAlgn="base">
        <a:spcBef>
          <a:spcPct val="0"/>
        </a:spcBef>
        <a:spcAft>
          <a:spcPct val="0"/>
        </a:spcAft>
        <a:defRPr sz="4767">
          <a:solidFill>
            <a:schemeClr val="tx1"/>
          </a:solidFill>
          <a:latin typeface="Calibri" panose="020F0502020204030204" pitchFamily="34" charset="0"/>
        </a:defRPr>
      </a:lvl7pPr>
      <a:lvl8pPr marL="1485854" algn="ctr" rtl="0" fontAlgn="base">
        <a:spcBef>
          <a:spcPct val="0"/>
        </a:spcBef>
        <a:spcAft>
          <a:spcPct val="0"/>
        </a:spcAft>
        <a:defRPr sz="4767">
          <a:solidFill>
            <a:schemeClr val="tx1"/>
          </a:solidFill>
          <a:latin typeface="Calibri" panose="020F0502020204030204" pitchFamily="34" charset="0"/>
        </a:defRPr>
      </a:lvl8pPr>
      <a:lvl9pPr marL="1981139" algn="ctr" rtl="0" fontAlgn="base">
        <a:spcBef>
          <a:spcPct val="0"/>
        </a:spcBef>
        <a:spcAft>
          <a:spcPct val="0"/>
        </a:spcAft>
        <a:defRPr sz="4767">
          <a:solidFill>
            <a:schemeClr val="tx1"/>
          </a:solidFill>
          <a:latin typeface="Calibri" panose="020F0502020204030204" pitchFamily="34" charset="0"/>
        </a:defRPr>
      </a:lvl9pPr>
    </p:titleStyle>
    <p:bodyStyle>
      <a:lvl1pPr marL="369888" indent="-3698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1pPr>
      <a:lvl2pPr marL="803275" indent="-307975" algn="l" rtl="0" eaLnBrk="0" fontAlgn="base" hangingPunct="0">
        <a:spcBef>
          <a:spcPct val="20000"/>
        </a:spcBef>
        <a:spcAft>
          <a:spcPct val="0"/>
        </a:spcAft>
        <a:buFont typeface="Arial" panose="020B0604020202020204" pitchFamily="34" charset="0"/>
        <a:buChar char="–"/>
        <a:defRPr sz="3000" kern="1200">
          <a:solidFill>
            <a:schemeClr val="tx1"/>
          </a:solidFill>
          <a:latin typeface="+mn-lt"/>
          <a:ea typeface="+mn-ea"/>
          <a:cs typeface="+mn-cs"/>
        </a:defRPr>
      </a:lvl2pPr>
      <a:lvl3pPr marL="1236663" indent="-246063" algn="l" rtl="0" eaLnBrk="0" fontAlgn="base" hangingPunct="0">
        <a:spcBef>
          <a:spcPct val="20000"/>
        </a:spcBef>
        <a:spcAft>
          <a:spcPct val="0"/>
        </a:spcAft>
        <a:buFont typeface="Arial" panose="020B0604020202020204" pitchFamily="34" charset="0"/>
        <a:buChar char="•"/>
        <a:defRPr sz="2600" kern="1200">
          <a:solidFill>
            <a:schemeClr val="tx1"/>
          </a:solidFill>
          <a:latin typeface="+mn-lt"/>
          <a:ea typeface="+mn-ea"/>
          <a:cs typeface="+mn-cs"/>
        </a:defRPr>
      </a:lvl3pPr>
      <a:lvl4pPr marL="1731963" indent="-24606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4pPr>
      <a:lvl5pPr marL="2227263" indent="-24606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sz="2167" kern="1200">
          <a:solidFill>
            <a:schemeClr val="tx1"/>
          </a:solidFill>
          <a:latin typeface="+mn-lt"/>
          <a:ea typeface="+mn-ea"/>
          <a:cs typeface="+mn-cs"/>
        </a:defRPr>
      </a:lvl9pPr>
    </p:bodyStyle>
    <p:otherStyle>
      <a:defPPr>
        <a:defRPr lang="ru-RU"/>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13.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6.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tags" Target="../tags/tag3.xml"/><Relationship Id="rId7" Type="http://schemas.openxmlformats.org/officeDocument/2006/relationships/image" Target="../media/image1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2.png"/><Relationship Id="rId11" Type="http://schemas.openxmlformats.org/officeDocument/2006/relationships/image" Target="../media/image16.jpg"/><Relationship Id="rId5" Type="http://schemas.openxmlformats.org/officeDocument/2006/relationships/notesSlide" Target="../notesSlides/notesSlide3.xml"/><Relationship Id="rId10" Type="http://schemas.openxmlformats.org/officeDocument/2006/relationships/image" Target="../media/image15.jpeg"/><Relationship Id="rId4" Type="http://schemas.openxmlformats.org/officeDocument/2006/relationships/slideLayout" Target="../slideLayouts/slideLayout2.xml"/><Relationship Id="rId9"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7.jpg"/><Relationship Id="rId5" Type="http://schemas.openxmlformats.org/officeDocument/2006/relationships/slideLayout" Target="../slideLayouts/slideLayout2.xml"/><Relationship Id="rId4"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0.png"/><Relationship Id="rId2" Type="http://schemas.openxmlformats.org/officeDocument/2006/relationships/tags" Target="../tags/tag9.xml"/><Relationship Id="rId1" Type="http://schemas.openxmlformats.org/officeDocument/2006/relationships/tags" Target="../tags/tag8.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22.jpe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g object 18"/>
          <p:cNvPicPr/>
          <p:nvPr/>
        </p:nvPicPr>
        <p:blipFill>
          <a:blip r:embed="rId2" cstate="print"/>
          <a:stretch>
            <a:fillRect/>
          </a:stretch>
        </p:blipFill>
        <p:spPr>
          <a:xfrm>
            <a:off x="1" y="1195730"/>
            <a:ext cx="9906000" cy="4475480"/>
          </a:xfrm>
          <a:prstGeom prst="rect">
            <a:avLst/>
          </a:prstGeom>
        </p:spPr>
      </p:pic>
      <p:sp>
        <p:nvSpPr>
          <p:cNvPr id="4" name="TextBox 22"/>
          <p:cNvSpPr txBox="1">
            <a:spLocks noChangeArrowheads="1"/>
          </p:cNvSpPr>
          <p:nvPr/>
        </p:nvSpPr>
        <p:spPr bwMode="auto">
          <a:xfrm>
            <a:off x="560512" y="2420888"/>
            <a:ext cx="7958137" cy="1372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lgn="just">
              <a:buNone/>
              <a:defRPr/>
            </a:pPr>
            <a:r>
              <a:rPr lang="ru-RU" sz="1600" b="1" dirty="0" smtClean="0">
                <a:latin typeface="Arial" panose="020B0604020202020204" pitchFamily="34" charset="0"/>
              </a:rPr>
              <a:t>ТРЕБОВАНИЯ К ПРОЕКТНО-СМЕТНОЙ ДОКУМЕНТАЦИИ </a:t>
            </a:r>
          </a:p>
          <a:p>
            <a:pPr algn="just">
              <a:buNone/>
              <a:defRPr/>
            </a:pPr>
            <a:r>
              <a:rPr lang="ru-RU" sz="1600" dirty="0" smtClean="0">
                <a:latin typeface="Arial" panose="020B0604020202020204" pitchFamily="34" charset="0"/>
              </a:rPr>
              <a:t>В РАМКАХ КРЕДИТНОГО ПРОДУКТА «ИПОТЕЧНЫЙ КРЕДИТ С ЛЬГОТНОЙ ПРОЦЕНТНОЙ СТАВКОЙ ДЛЯ ГРАЖДАН РОССИЙСКОЙ ФЕДЕРАЦИИ НА СТРОИТЕЛЬСТВО (ПРИОБРЕТЕНИЕ) ЖИЛОГО ПОМЕЩЕНИЯ НА СЕЛЬСКИХ ТЕРРИТОРИЯХ»</a:t>
            </a:r>
            <a:endParaRPr lang="ru-RU" altLang="ru-RU" sz="1600" dirty="0">
              <a:latin typeface="Arial" panose="020B0604020202020204" pitchFamily="34" charset="0"/>
            </a:endParaRPr>
          </a:p>
        </p:txBody>
      </p:sp>
      <p:sp>
        <p:nvSpPr>
          <p:cNvPr id="10" name="Прямоугольник 9">
            <a:extLst>
              <a:ext uri="{FF2B5EF4-FFF2-40B4-BE49-F238E27FC236}">
                <a16:creationId xmlns:a16="http://schemas.microsoft.com/office/drawing/2014/main" id="{D674CA2C-3094-0C4C-BAA0-3522F3FEA32A}"/>
              </a:ext>
            </a:extLst>
          </p:cNvPr>
          <p:cNvSpPr/>
          <p:nvPr userDrawn="1"/>
        </p:nvSpPr>
        <p:spPr bwMode="auto">
          <a:xfrm>
            <a:off x="422008" y="2428934"/>
            <a:ext cx="60664" cy="1241727"/>
          </a:xfrm>
          <a:prstGeom prst="rect">
            <a:avLst/>
          </a:prstGeom>
          <a:solidFill>
            <a:srgbClr val="FFD1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ru-RU" dirty="0"/>
          </a:p>
        </p:txBody>
      </p:sp>
      <p:pic>
        <p:nvPicPr>
          <p:cNvPr id="16" name="Рисунок 15"/>
          <p:cNvPicPr>
            <a:picLocks noChangeAspect="1"/>
          </p:cNvPicPr>
          <p:nvPr/>
        </p:nvPicPr>
        <p:blipFill>
          <a:blip r:embed="rId3"/>
          <a:stretch>
            <a:fillRect/>
          </a:stretch>
        </p:blipFill>
        <p:spPr>
          <a:xfrm>
            <a:off x="373886" y="5949280"/>
            <a:ext cx="2562890" cy="746253"/>
          </a:xfrm>
          <a:prstGeom prst="rect">
            <a:avLst/>
          </a:prstGeom>
        </p:spPr>
      </p:pic>
    </p:spTree>
    <p:extLst>
      <p:ext uri="{BB962C8B-B14F-4D97-AF65-F5344CB8AC3E}">
        <p14:creationId xmlns:p14="http://schemas.microsoft.com/office/powerpoint/2010/main" val="30184829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529064" y="2098643"/>
            <a:ext cx="4468312" cy="2978874"/>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a:t>
            </a:r>
            <a:r>
              <a:rPr lang="ru-RU" altLang="ru-RU" dirty="0" smtClean="0"/>
              <a:t>ПОДРЯДНЫМ И СУБПОДРЯДНЫМ ОРГАНИЗАЦИЯМ</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10</a:t>
            </a:fld>
            <a:endParaRPr lang="en-US" altLang="ru-RU" sz="1000" b="1" dirty="0" smtClean="0">
              <a:solidFill>
                <a:srgbClr val="19502E"/>
              </a:solidFill>
              <a:latin typeface="Arial" panose="020B0604020202020204" pitchFamily="34" charset="0"/>
            </a:endParaRPr>
          </a:p>
        </p:txBody>
      </p:sp>
      <p:sp>
        <p:nvSpPr>
          <p:cNvPr id="14" name="Прямоугольник 13"/>
          <p:cNvSpPr/>
          <p:nvPr/>
        </p:nvSpPr>
        <p:spPr>
          <a:xfrm>
            <a:off x="530772" y="822766"/>
            <a:ext cx="4854028" cy="4770537"/>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Подрядная </a:t>
            </a:r>
            <a:r>
              <a:rPr lang="ru-RU" sz="1300" spc="-20" dirty="0">
                <a:latin typeface="Arial" panose="020B0604020202020204" pitchFamily="34" charset="0"/>
                <a:ea typeface="Proxima Nova" charset="0"/>
              </a:rPr>
              <a:t>организация и </a:t>
            </a:r>
            <a:r>
              <a:rPr lang="ru-RU" sz="1300" spc="-20" dirty="0" smtClean="0">
                <a:latin typeface="Arial" panose="020B0604020202020204" pitchFamily="34" charset="0"/>
                <a:ea typeface="Proxima Nova" charset="0"/>
              </a:rPr>
              <a:t>субподрядная организация не должны </a:t>
            </a:r>
            <a:r>
              <a:rPr lang="ru-RU" sz="1300" spc="-20" dirty="0">
                <a:latin typeface="Arial" panose="020B0604020202020204" pitchFamily="34" charset="0"/>
                <a:ea typeface="Proxima Nova" charset="0"/>
              </a:rPr>
              <a:t>находиться на стадии </a:t>
            </a:r>
            <a:r>
              <a:rPr lang="ru-RU" sz="1300" spc="-20" dirty="0" smtClean="0">
                <a:latin typeface="Arial" panose="020B0604020202020204" pitchFamily="34" charset="0"/>
                <a:ea typeface="Proxima Nova" charset="0"/>
              </a:rPr>
              <a:t>реорганизации/ликвидации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неоконченных исполнительных производств на общую сумму </a:t>
            </a:r>
            <a:r>
              <a:rPr lang="en-US" sz="1300" spc="-20" dirty="0" smtClean="0">
                <a:latin typeface="Arial" panose="020B0604020202020204" pitchFamily="34" charset="0"/>
                <a:ea typeface="Proxima Nova" charset="0"/>
              </a:rPr>
              <a:t>&gt;</a:t>
            </a:r>
            <a:r>
              <a:rPr lang="ru-RU" sz="1300" spc="-20" dirty="0" smtClean="0">
                <a:latin typeface="Arial" panose="020B0604020202020204" pitchFamily="34" charset="0"/>
                <a:ea typeface="Proxima Nova" charset="0"/>
              </a:rPr>
              <a:t> 300 тыс. рублей</a:t>
            </a: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исков со стороны подрядной организации к субподрядной организации, а также со стороны субподрядной организации к подрядной 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судебных исков, связанных с налоговыми </a:t>
            </a:r>
            <a:r>
              <a:rPr lang="ru-RU" sz="1300" spc="-20" dirty="0" smtClean="0">
                <a:latin typeface="Arial" panose="020B0604020202020204" pitchFamily="34" charset="0"/>
                <a:ea typeface="Proxima Nova" charset="0"/>
              </a:rPr>
              <a:t>правонарушениями и/или банкротством 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Руководитель </a:t>
            </a:r>
            <a:r>
              <a:rPr lang="ru-RU" sz="1300" spc="-20" dirty="0">
                <a:latin typeface="Arial" panose="020B0604020202020204" pitchFamily="34" charset="0"/>
                <a:ea typeface="Proxima Nova" charset="0"/>
              </a:rPr>
              <a:t>организации и главный бухгалтер не может иметь неснятую или непогашенную судимость за преступления в сфере экономической деятельности или преступления против государственной </a:t>
            </a:r>
            <a:r>
              <a:rPr lang="ru-RU" sz="1300" spc="-20" dirty="0" smtClean="0">
                <a:latin typeface="Arial" panose="020B0604020202020204" pitchFamily="34" charset="0"/>
                <a:ea typeface="Proxima Nova" charset="0"/>
              </a:rPr>
              <a:t>власти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в реестрах </a:t>
            </a:r>
            <a:r>
              <a:rPr lang="ru-RU" sz="1300" spc="-20" dirty="0">
                <a:latin typeface="Arial" panose="020B0604020202020204" pitchFamily="34" charset="0"/>
                <a:ea typeface="Proxima Nova" charset="0"/>
              </a:rPr>
              <a:t>недобросовестных </a:t>
            </a:r>
            <a:r>
              <a:rPr lang="ru-RU" sz="1300" spc="-20" dirty="0" smtClean="0">
                <a:latin typeface="Arial" panose="020B0604020202020204" pitchFamily="34" charset="0"/>
                <a:ea typeface="Proxima Nova" charset="0"/>
              </a:rPr>
              <a:t>поставщиков*</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в открытых источниках негативной информации о подрядной организации (ее учредителях</a:t>
            </a:r>
            <a:r>
              <a:rPr lang="ru-RU" sz="1300" spc="-20" dirty="0" smtClean="0">
                <a:latin typeface="Arial" panose="020B0604020202020204" pitchFamily="34" charset="0"/>
                <a:ea typeface="Proxima Nova" charset="0"/>
              </a:rPr>
              <a:t>)</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Наличие необходимых разрешительных документов </a:t>
            </a:r>
            <a:r>
              <a:rPr lang="ru-RU" sz="1300" spc="-20" dirty="0" smtClean="0">
                <a:latin typeface="Arial" panose="020B0604020202020204" pitchFamily="34" charset="0"/>
                <a:ea typeface="Proxima Nova" charset="0"/>
              </a:rPr>
              <a:t>на </a:t>
            </a:r>
            <a:r>
              <a:rPr lang="ru-RU" sz="1300" spc="-20" dirty="0">
                <a:latin typeface="Arial" panose="020B0604020202020204" pitchFamily="34" charset="0"/>
                <a:ea typeface="Proxima Nova" charset="0"/>
              </a:rPr>
              <a:t>право выполнения </a:t>
            </a:r>
            <a:r>
              <a:rPr lang="ru-RU" sz="1300" spc="-20" dirty="0" smtClean="0">
                <a:latin typeface="Arial" panose="020B0604020202020204" pitchFamily="34" charset="0"/>
                <a:ea typeface="Proxima Nova" charset="0"/>
              </a:rPr>
              <a:t>инженерных работ</a:t>
            </a:r>
            <a:endParaRPr lang="ru-RU" sz="1300" spc="-20" dirty="0">
              <a:latin typeface="Arial" panose="020B0604020202020204" pitchFamily="34" charset="0"/>
              <a:ea typeface="Proxima Nova" charset="0"/>
            </a:endParaRPr>
          </a:p>
        </p:txBody>
      </p:sp>
      <p:sp>
        <p:nvSpPr>
          <p:cNvPr id="13" name="Rectangle 8"/>
          <p:cNvSpPr>
            <a:spLocks noChangeArrowheads="1"/>
          </p:cNvSpPr>
          <p:nvPr>
            <p:custDataLst>
              <p:tags r:id="rId1"/>
            </p:custDataLst>
          </p:nvPr>
        </p:nvSpPr>
        <p:spPr bwMode="gray">
          <a:xfrm>
            <a:off x="5099744" y="5709736"/>
            <a:ext cx="4605784" cy="815608"/>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a:t>
            </a:r>
            <a:r>
              <a:rPr lang="ru-RU" sz="800" spc="-20" dirty="0" smtClean="0">
                <a:latin typeface="Arial" panose="020B0604020202020204" pitchFamily="34" charset="0"/>
                <a:ea typeface="Proxima Nova" charset="0"/>
              </a:rPr>
              <a:t>В </a:t>
            </a:r>
            <a:r>
              <a:rPr lang="ru-RU" sz="800" spc="-20" dirty="0">
                <a:latin typeface="Arial" panose="020B0604020202020204" pitchFamily="34" charset="0"/>
                <a:ea typeface="Proxima Nova" charset="0"/>
              </a:rPr>
              <a:t>соответствии с Федеральным законом от 18.07.2011 № 223 «О закупках товаров, работ, услуг отдельными видами юридических лиц», в реестре недобросовестных поставщиков (подрядчиков, исполнителей</a:t>
            </a:r>
            <a:r>
              <a:rPr lang="ru-RU" sz="800" spc="-20" dirty="0" smtClean="0">
                <a:latin typeface="Arial" panose="020B0604020202020204" pitchFamily="34" charset="0"/>
                <a:ea typeface="Proxima Nova" charset="0"/>
              </a:rPr>
              <a:t>) и в </a:t>
            </a:r>
            <a:r>
              <a:rPr lang="ru-RU" sz="800" spc="-20" dirty="0">
                <a:latin typeface="Arial" panose="020B0604020202020204" pitchFamily="34" charset="0"/>
                <a:ea typeface="Proxima Nova" charset="0"/>
              </a:rPr>
              <a:t>соответствии с Федеральным законом от 05.04.2013 № 44 «О контрактной системе в сфере закупок товаров, работ, услуг для обеспечения государственных и муниципальных нужд»</a:t>
            </a:r>
            <a:endParaRPr lang="ru-RU" sz="800" dirty="0">
              <a:latin typeface="Arial" panose="020B0604020202020204" pitchFamily="34" charset="0"/>
            </a:endParaRPr>
          </a:p>
          <a:p>
            <a:pPr marL="285750" fontAlgn="base">
              <a:spcBef>
                <a:spcPts val="300"/>
              </a:spcBef>
              <a:spcAft>
                <a:spcPts val="300"/>
              </a:spcAft>
              <a:buClr>
                <a:srgbClr val="FFC000"/>
              </a:buClr>
              <a:buSzPct val="100000"/>
            </a:pPr>
            <a:endParaRPr lang="ru-RU" sz="800" dirty="0" smtClean="0">
              <a:latin typeface="Arial" panose="020B0604020202020204" pitchFamily="34" charset="0"/>
            </a:endParaRPr>
          </a:p>
        </p:txBody>
      </p:sp>
    </p:spTree>
    <p:extLst>
      <p:ext uri="{BB962C8B-B14F-4D97-AF65-F5344CB8AC3E}">
        <p14:creationId xmlns:p14="http://schemas.microsoft.com/office/powerpoint/2010/main" val="9229961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1928663" y="1045581"/>
            <a:ext cx="6265833" cy="5335747"/>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ИТОГОВЫЙ ПРОЕКТ</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11</a:t>
            </a:fld>
            <a:endParaRPr lang="en-US" altLang="ru-RU" sz="1000" b="1" dirty="0" smtClean="0">
              <a:solidFill>
                <a:srgbClr val="19502E"/>
              </a:solidFill>
              <a:latin typeface="Arial" panose="020B0604020202020204" pitchFamily="34" charset="0"/>
            </a:endParaRPr>
          </a:p>
        </p:txBody>
      </p:sp>
      <p:sp>
        <p:nvSpPr>
          <p:cNvPr id="15" name="Rectangle 8"/>
          <p:cNvSpPr>
            <a:spLocks noChangeArrowheads="1"/>
          </p:cNvSpPr>
          <p:nvPr>
            <p:custDataLst>
              <p:tags r:id="rId1"/>
            </p:custDataLst>
          </p:nvPr>
        </p:nvSpPr>
        <p:spPr bwMode="gray">
          <a:xfrm>
            <a:off x="631825" y="739539"/>
            <a:ext cx="8784976" cy="215444"/>
          </a:xfrm>
          <a:prstGeom prst="rect">
            <a:avLst/>
          </a:prstGeom>
          <a:noFill/>
          <a:ln w="9525">
            <a:noFill/>
            <a:miter lim="800000"/>
            <a:headEnd/>
            <a:tailEnd/>
          </a:ln>
        </p:spPr>
        <p:txBody>
          <a:bodyPr wrap="square" lIns="0" tIns="0" rIns="0" bIns="0">
            <a:spAutoFit/>
          </a:bodyPr>
          <a:lstStyle/>
          <a:p>
            <a:pPr fontAlgn="base">
              <a:buClr>
                <a:srgbClr val="2B6030"/>
              </a:buClr>
              <a:buSzPct val="150000"/>
            </a:pPr>
            <a:r>
              <a:rPr lang="ru-RU" sz="1400" b="1" dirty="0" smtClean="0">
                <a:latin typeface="Arial" panose="020B0604020202020204" pitchFamily="34" charset="0"/>
              </a:rPr>
              <a:t>Поэтапное содержание проектно-сметной документации одного из вариантов загородного дома</a:t>
            </a:r>
            <a:endParaRPr lang="ru-RU" sz="1050" dirty="0" smtClean="0">
              <a:latin typeface="Arial" panose="020B0604020202020204" pitchFamily="34" charset="0"/>
            </a:endParaRPr>
          </a:p>
        </p:txBody>
      </p:sp>
    </p:spTree>
    <p:extLst>
      <p:ext uri="{BB962C8B-B14F-4D97-AF65-F5344CB8AC3E}">
        <p14:creationId xmlns:p14="http://schemas.microsoft.com/office/powerpoint/2010/main" val="63288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12</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48384" y="54868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0" name="Прямоугольник 9"/>
          <p:cNvSpPr/>
          <p:nvPr/>
        </p:nvSpPr>
        <p:spPr>
          <a:xfrm>
            <a:off x="533080" y="980728"/>
            <a:ext cx="9001000" cy="116955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Что относится к деревянным домам? Кредитуем ли строительство каркасных домов?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к </a:t>
            </a:r>
            <a:r>
              <a:rPr lang="ru-RU" sz="1300" spc="-20" dirty="0">
                <a:latin typeface="Arial" panose="020B0604020202020204" pitchFamily="34" charset="0"/>
                <a:ea typeface="Proxima Nova" charset="0"/>
              </a:rPr>
              <a:t>деревянным домам относятся дома, построенные из дерева. Каркасные дома могут быть возведены из дерева, металла и т.д. В нормативных документах Банка установлены требования к материалам дома (дерево, камень, кирпич и т.д.). По конструкции дома (каркасный, щитовой, из бруса, из бревен, СИП-панели, ЛСТ панели и т.д.) требования не устанавливаются, поэтому конструкция дома может быть любой</a:t>
            </a:r>
            <a:r>
              <a:rPr lang="ru-RU" sz="1300" spc="-20" dirty="0" smtClean="0">
                <a:latin typeface="Arial" panose="020B0604020202020204" pitchFamily="34" charset="0"/>
                <a:ea typeface="Proxima Nova" charset="0"/>
              </a:rPr>
              <a:t>.</a:t>
            </a:r>
            <a:endParaRPr lang="ru-RU" sz="1300" spc="-20" dirty="0">
              <a:latin typeface="Arial" panose="020B0604020202020204" pitchFamily="34" charset="0"/>
              <a:ea typeface="Proxima Nova" charset="0"/>
            </a:endParaRPr>
          </a:p>
        </p:txBody>
      </p:sp>
      <p:sp>
        <p:nvSpPr>
          <p:cNvPr id="11" name="Прямоугольник 10"/>
          <p:cNvSpPr/>
          <p:nvPr/>
        </p:nvSpPr>
        <p:spPr>
          <a:xfrm>
            <a:off x="4546062" y="3636313"/>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2052137"/>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Прямоугольник 15"/>
          <p:cNvSpPr/>
          <p:nvPr/>
        </p:nvSpPr>
        <p:spPr>
          <a:xfrm>
            <a:off x="4550473" y="5153417"/>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7" name="Прямоугольник 16"/>
          <p:cNvSpPr/>
          <p:nvPr/>
        </p:nvSpPr>
        <p:spPr>
          <a:xfrm>
            <a:off x="522288" y="2492896"/>
            <a:ext cx="9000000" cy="116955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Что считается незавершенным </a:t>
            </a:r>
            <a:r>
              <a:rPr lang="ru-RU" sz="1300" b="1" spc="-20" dirty="0" smtClean="0">
                <a:latin typeface="Arial" panose="020B0604020202020204" pitchFamily="34" charset="0"/>
                <a:ea typeface="Proxima Nova" charset="0"/>
              </a:rPr>
              <a:t>строительством? Если </a:t>
            </a:r>
            <a:r>
              <a:rPr lang="ru-RU" sz="1300" b="1" spc="-20" dirty="0">
                <a:latin typeface="Arial" panose="020B0604020202020204" pitchFamily="34" charset="0"/>
                <a:ea typeface="Proxima Nova" charset="0"/>
              </a:rPr>
              <a:t>клиент желает достроить жилой дом, на что </a:t>
            </a:r>
            <a:r>
              <a:rPr lang="ru-RU" sz="1300" b="1" spc="-20" dirty="0" smtClean="0">
                <a:latin typeface="Arial" panose="020B0604020202020204" pitchFamily="34" charset="0"/>
                <a:ea typeface="Proxima Nova" charset="0"/>
              </a:rPr>
              <a:t> </a:t>
            </a:r>
            <a:r>
              <a:rPr lang="ru-RU" sz="1300" b="1" spc="-20" dirty="0">
                <a:latin typeface="Arial" panose="020B0604020202020204" pitchFamily="34" charset="0"/>
                <a:ea typeface="Proxima Nova" charset="0"/>
              </a:rPr>
              <a:t>обращаем внимание?</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На статус объекта (если объект введен в эксплуатацию, то это уже не считается объектом незавершенного строительства). Если клиент хочет ипотеку на проведение коммуникаций и </a:t>
            </a:r>
            <a:r>
              <a:rPr lang="ru-RU" sz="1300" spc="-20" dirty="0" smtClean="0">
                <a:latin typeface="Arial" panose="020B0604020202020204" pitchFamily="34" charset="0"/>
                <a:ea typeface="Proxima Nova" charset="0"/>
              </a:rPr>
              <a:t>ремонт дома, введенного </a:t>
            </a:r>
            <a:r>
              <a:rPr lang="ru-RU" sz="1300" spc="-20" dirty="0">
                <a:latin typeface="Arial" panose="020B0604020202020204" pitchFamily="34" charset="0"/>
                <a:ea typeface="Proxima Nova" charset="0"/>
              </a:rPr>
              <a:t>в эксплуатацию, то </a:t>
            </a:r>
            <a:r>
              <a:rPr lang="ru-RU" sz="1300" spc="-20" dirty="0" smtClean="0">
                <a:latin typeface="Arial" panose="020B0604020202020204" pitchFamily="34" charset="0"/>
                <a:ea typeface="Proxima Nova" charset="0"/>
              </a:rPr>
              <a:t>заявка не подходит под сельскую ипотеку. </a:t>
            </a:r>
            <a:endParaRPr lang="ru-RU" sz="1300" spc="-20" dirty="0">
              <a:solidFill>
                <a:srgbClr val="38B266"/>
              </a:solidFill>
              <a:latin typeface="Arial" panose="020B0604020202020204" pitchFamily="34" charset="0"/>
              <a:ea typeface="Proxima Nova" charset="0"/>
            </a:endParaRPr>
          </a:p>
        </p:txBody>
      </p:sp>
      <p:sp>
        <p:nvSpPr>
          <p:cNvPr id="18" name="Прямоугольник 17"/>
          <p:cNvSpPr/>
          <p:nvPr/>
        </p:nvSpPr>
        <p:spPr>
          <a:xfrm>
            <a:off x="525080" y="5589240"/>
            <a:ext cx="7416824"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Пол-стяжка. Подходит ли монтаж </a:t>
            </a:r>
            <a:r>
              <a:rPr lang="ru-RU" sz="1300" b="1" spc="-20" dirty="0" smtClean="0">
                <a:latin typeface="Arial" panose="020B0604020202020204" pitchFamily="34" charset="0"/>
                <a:ea typeface="Proxima Nova" charset="0"/>
              </a:rPr>
              <a:t> чернового </a:t>
            </a:r>
            <a:r>
              <a:rPr lang="ru-RU" sz="1300" b="1" spc="-20" dirty="0">
                <a:latin typeface="Arial" panose="020B0604020202020204" pitchFamily="34" charset="0"/>
                <a:ea typeface="Proxima Nova" charset="0"/>
              </a:rPr>
              <a:t>пола (</a:t>
            </a:r>
            <a:r>
              <a:rPr lang="ru-RU" sz="1300" b="1" spc="-20" dirty="0" err="1">
                <a:latin typeface="Arial" panose="020B0604020202020204" pitchFamily="34" charset="0"/>
                <a:ea typeface="Proxima Nova" charset="0"/>
              </a:rPr>
              <a:t>гвл</a:t>
            </a:r>
            <a:r>
              <a:rPr lang="ru-RU" sz="1300" b="1" spc="-20" dirty="0">
                <a:latin typeface="Arial" panose="020B0604020202020204" pitchFamily="34" charset="0"/>
                <a:ea typeface="Proxima Nova" charset="0"/>
              </a:rPr>
              <a:t>, </a:t>
            </a:r>
            <a:r>
              <a:rPr lang="ru-RU" sz="1300" b="1" spc="-20" dirty="0" err="1">
                <a:latin typeface="Arial" panose="020B0604020202020204" pitchFamily="34" charset="0"/>
                <a:ea typeface="Proxima Nova" charset="0"/>
              </a:rPr>
              <a:t>цсп</a:t>
            </a:r>
            <a:r>
              <a:rPr lang="ru-RU" sz="1300" b="1" spc="-20" dirty="0">
                <a:latin typeface="Arial" panose="020B0604020202020204" pitchFamily="34" charset="0"/>
                <a:ea typeface="Proxima Nova" charset="0"/>
              </a:rPr>
              <a:t> на половые лаги)?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Перечисленные конструкции пола допускаются.</a:t>
            </a:r>
          </a:p>
        </p:txBody>
      </p:sp>
      <p:sp>
        <p:nvSpPr>
          <p:cNvPr id="19" name="Прямоугольник 18"/>
          <p:cNvSpPr/>
          <p:nvPr/>
        </p:nvSpPr>
        <p:spPr>
          <a:xfrm>
            <a:off x="522288" y="4075618"/>
            <a:ext cx="9000000" cy="136960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Если в собственности есть </a:t>
            </a:r>
            <a:r>
              <a:rPr lang="ru-RU" sz="1300" b="1" spc="-20" dirty="0" smtClean="0">
                <a:latin typeface="Arial" panose="020B0604020202020204" pitchFamily="34" charset="0"/>
                <a:ea typeface="Proxima Nova" charset="0"/>
              </a:rPr>
              <a:t>земельный участок </a:t>
            </a:r>
            <a:r>
              <a:rPr lang="ru-RU" sz="1300" b="1" spc="-20" dirty="0">
                <a:latin typeface="Arial" panose="020B0604020202020204" pitchFamily="34" charset="0"/>
                <a:ea typeface="Proxima Nova" charset="0"/>
              </a:rPr>
              <a:t>с имеющимся </a:t>
            </a:r>
            <a:r>
              <a:rPr lang="ru-RU" sz="1300" b="1" spc="-20" dirty="0" smtClean="0">
                <a:latin typeface="Arial" panose="020B0604020202020204" pitchFamily="34" charset="0"/>
                <a:ea typeface="Proxima Nova" charset="0"/>
              </a:rPr>
              <a:t>домом, </a:t>
            </a:r>
            <a:r>
              <a:rPr lang="ru-RU" sz="1300" b="1" spc="-20" dirty="0">
                <a:latin typeface="Arial" panose="020B0604020202020204" pitchFamily="34" charset="0"/>
                <a:ea typeface="Proxima Nova" charset="0"/>
              </a:rPr>
              <a:t>можно ли на таком участке возвести новый дом?  </a:t>
            </a:r>
            <a:endParaRPr lang="ru-RU" sz="1300" b="1" spc="-20" dirty="0" smtClean="0">
              <a:latin typeface="Arial" panose="020B0604020202020204" pitchFamily="34" charset="0"/>
              <a:ea typeface="Proxima Nova" charset="0"/>
            </a:endParaRPr>
          </a:p>
          <a:p>
            <a:pPr algn="just"/>
            <a:r>
              <a:rPr lang="ru-RU" sz="1300" spc="-20" dirty="0" smtClean="0">
                <a:latin typeface="Arial" panose="020B0604020202020204" pitchFamily="34" charset="0"/>
                <a:ea typeface="Proxima Nova" charset="0"/>
              </a:rPr>
              <a:t>Ответ: В </a:t>
            </a:r>
            <a:r>
              <a:rPr lang="ru-RU" sz="1300" spc="-20" dirty="0">
                <a:latin typeface="Arial" panose="020B0604020202020204" pitchFamily="34" charset="0"/>
                <a:ea typeface="Proxima Nova" charset="0"/>
              </a:rPr>
              <a:t>рамкой сельской ипотеки предусмотрена стройка на имеющемся земельном участке. При этом отсутствует требование об обязательном отсутствии каких-либо построек на имеющемся в собственности земельном участке</a:t>
            </a:r>
            <a:r>
              <a:rPr lang="ru-RU" sz="1300" spc="-20" dirty="0" smtClean="0">
                <a:latin typeface="Arial" panose="020B0604020202020204" pitchFamily="34" charset="0"/>
                <a:ea typeface="Proxima Nova" charset="0"/>
              </a:rPr>
              <a:t>.</a:t>
            </a:r>
            <a:endParaRPr lang="ru-RU" sz="1300" spc="-20" dirty="0">
              <a:latin typeface="Arial" panose="020B0604020202020204" pitchFamily="34" charset="0"/>
              <a:ea typeface="Proxima Nova" charset="0"/>
            </a:endParaRPr>
          </a:p>
          <a:p>
            <a:pPr algn="just"/>
            <a:r>
              <a:rPr lang="ru-RU" sz="1300" spc="-20" dirty="0" smtClean="0">
                <a:latin typeface="Arial" panose="020B0604020202020204" pitchFamily="34" charset="0"/>
                <a:ea typeface="Proxima Nova" charset="0"/>
              </a:rPr>
              <a:t>В </a:t>
            </a:r>
            <a:r>
              <a:rPr lang="ru-RU" sz="1300" spc="-20" dirty="0">
                <a:latin typeface="Arial" panose="020B0604020202020204" pitchFamily="34" charset="0"/>
                <a:ea typeface="Proxima Nova" charset="0"/>
              </a:rPr>
              <a:t>залог на этапе стройки будет оформлен только земельный участок (залог имеющегося дома будет зарегистрирован автоматически).</a:t>
            </a:r>
          </a:p>
        </p:txBody>
      </p:sp>
    </p:spTree>
    <p:extLst>
      <p:ext uri="{BB962C8B-B14F-4D97-AF65-F5344CB8AC3E}">
        <p14:creationId xmlns:p14="http://schemas.microsoft.com/office/powerpoint/2010/main" val="2540956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13</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48384" y="53996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Прямоугольник 10"/>
          <p:cNvSpPr/>
          <p:nvPr/>
        </p:nvSpPr>
        <p:spPr>
          <a:xfrm>
            <a:off x="4556350" y="3924345"/>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198012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Прямоугольник 13"/>
          <p:cNvSpPr/>
          <p:nvPr/>
        </p:nvSpPr>
        <p:spPr>
          <a:xfrm>
            <a:off x="529334" y="953626"/>
            <a:ext cx="9000000" cy="1395254"/>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Оборудование санузла. Что именно должно быть установлено на момент сдачи объекта. Если в доме 3 санузла, сколько из них должны быть оборудованы и чем? </a:t>
            </a:r>
            <a:endParaRPr lang="ru-RU" sz="1300" b="1" spc="-20" dirty="0" smtClean="0">
              <a:latin typeface="Arial" panose="020B0604020202020204" pitchFamily="34" charset="0"/>
              <a:ea typeface="Proxima Nova" charset="0"/>
            </a:endParaRPr>
          </a:p>
          <a:p>
            <a:pPr algn="just">
              <a:spcBef>
                <a:spcPts val="0"/>
              </a:spcBef>
              <a:spcAft>
                <a:spcPts val="1200"/>
              </a:spcAft>
              <a:buClr>
                <a:srgbClr val="FFC000"/>
              </a:buClr>
              <a:buSzPct val="100000"/>
            </a:pPr>
            <a:r>
              <a:rPr lang="ru-RU" sz="1300" spc="-20" dirty="0">
                <a:latin typeface="Arial" panose="020B0604020202020204" pitchFamily="34" charset="0"/>
                <a:ea typeface="Proxima Nova" charset="0"/>
              </a:rPr>
              <a:t>В соответствии с требованиями к домам </a:t>
            </a:r>
            <a:r>
              <a:rPr lang="ru-RU" sz="1300" spc="-20" dirty="0" smtClean="0">
                <a:latin typeface="Arial" panose="020B0604020202020204" pitchFamily="34" charset="0"/>
                <a:ea typeface="Proxima Nova" charset="0"/>
              </a:rPr>
              <a:t>в Постановлении Правительства по сельской ипотеке дом должен быть обеспечен всеми видами коммуникаций. На момент сдачи дома должны быть выполнены работы по разводке труб для последующего подключения сантехнических приборов. Работы по разводке труб должны быть выполнены во всех санузлах.</a:t>
            </a:r>
            <a:endParaRPr lang="ru-RU" sz="1300" spc="-20" dirty="0">
              <a:latin typeface="Arial" panose="020B0604020202020204" pitchFamily="34" charset="0"/>
              <a:ea typeface="Proxima Nova" charset="0"/>
            </a:endParaRPr>
          </a:p>
        </p:txBody>
      </p:sp>
      <p:sp>
        <p:nvSpPr>
          <p:cNvPr id="21" name="Прямоугольник 20"/>
          <p:cNvSpPr/>
          <p:nvPr/>
        </p:nvSpPr>
        <p:spPr>
          <a:xfrm>
            <a:off x="529334" y="5661248"/>
            <a:ext cx="9000000"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Допускается ли деревянная обвязка фундамента?</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Допускается при соответствии фундамента требованиям банка.</a:t>
            </a:r>
            <a:endParaRPr lang="ru-RU" sz="1300" spc="-20" dirty="0">
              <a:latin typeface="Arial" panose="020B0604020202020204" pitchFamily="34" charset="0"/>
              <a:ea typeface="Proxima Nova" charset="0"/>
            </a:endParaRPr>
          </a:p>
        </p:txBody>
      </p:sp>
      <p:sp>
        <p:nvSpPr>
          <p:cNvPr id="22" name="Прямоугольник 21"/>
          <p:cNvSpPr/>
          <p:nvPr/>
        </p:nvSpPr>
        <p:spPr>
          <a:xfrm>
            <a:off x="4548384" y="522048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3" name="Прямоугольник 22"/>
          <p:cNvSpPr/>
          <p:nvPr/>
        </p:nvSpPr>
        <p:spPr>
          <a:xfrm>
            <a:off x="529334" y="2451373"/>
            <a:ext cx="9000000" cy="1769715"/>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В собственности </a:t>
            </a:r>
            <a:r>
              <a:rPr lang="ru-RU" sz="1300" b="1" spc="-20" dirty="0" smtClean="0">
                <a:latin typeface="Arial" panose="020B0604020202020204" pitchFamily="34" charset="0"/>
                <a:ea typeface="Proxima Nova" charset="0"/>
              </a:rPr>
              <a:t>земельный участок </a:t>
            </a:r>
            <a:r>
              <a:rPr lang="ru-RU" sz="1300" b="1" spc="-20" dirty="0">
                <a:latin typeface="Arial" panose="020B0604020202020204" pitchFamily="34" charset="0"/>
                <a:ea typeface="Proxima Nova" charset="0"/>
              </a:rPr>
              <a:t>(уже оформленный), на </a:t>
            </a:r>
            <a:r>
              <a:rPr lang="ru-RU" sz="1300" b="1" spc="-20" dirty="0" smtClean="0">
                <a:latin typeface="Arial" panose="020B0604020202020204" pitchFamily="34" charset="0"/>
                <a:ea typeface="Proxima Nova" charset="0"/>
              </a:rPr>
              <a:t>земельном участке </a:t>
            </a:r>
            <a:r>
              <a:rPr lang="ru-RU" sz="1300" b="1" spc="-20" dirty="0">
                <a:latin typeface="Arial" panose="020B0604020202020204" pitchFamily="34" charset="0"/>
                <a:ea typeface="Proxima Nova" charset="0"/>
              </a:rPr>
              <a:t>уже поставлен </a:t>
            </a:r>
            <a:r>
              <a:rPr lang="ru-RU" sz="1300" b="1" spc="-20" dirty="0" err="1" smtClean="0">
                <a:latin typeface="Arial" panose="020B0604020202020204" pitchFamily="34" charset="0"/>
                <a:ea typeface="Proxima Nova" charset="0"/>
              </a:rPr>
              <a:t>фундамент+короб+крыша</a:t>
            </a:r>
            <a:r>
              <a:rPr lang="ru-RU" sz="1300" b="1" spc="-20" dirty="0" smtClean="0">
                <a:latin typeface="Arial" panose="020B0604020202020204" pitchFamily="34" charset="0"/>
                <a:ea typeface="Proxima Nova" charset="0"/>
              </a:rPr>
              <a:t> </a:t>
            </a:r>
            <a:r>
              <a:rPr lang="ru-RU" sz="1300" b="1" spc="-20" dirty="0">
                <a:latin typeface="Arial" panose="020B0604020202020204" pitchFamily="34" charset="0"/>
                <a:ea typeface="Proxima Nova" charset="0"/>
              </a:rPr>
              <a:t>(но по реестру </a:t>
            </a:r>
            <a:r>
              <a:rPr lang="ru-RU" sz="1300" b="1" spc="-20" dirty="0" smtClean="0">
                <a:latin typeface="Arial" panose="020B0604020202020204" pitchFamily="34" charset="0"/>
                <a:ea typeface="Proxima Nova" charset="0"/>
              </a:rPr>
              <a:t>объект не </a:t>
            </a:r>
            <a:r>
              <a:rPr lang="ru-RU" sz="1300" b="1" spc="-20" dirty="0">
                <a:latin typeface="Arial" panose="020B0604020202020204" pitchFamily="34" charset="0"/>
                <a:ea typeface="Proxima Nova" charset="0"/>
              </a:rPr>
              <a:t>зарегистрирован), возможно ли взять ипотеку для строительства</a:t>
            </a:r>
            <a:r>
              <a:rPr lang="ru-RU" sz="1300" b="1" spc="-20" dirty="0" smtClean="0">
                <a:latin typeface="Arial" panose="020B0604020202020204" pitchFamily="34" charset="0"/>
                <a:ea typeface="Proxima Nova" charset="0"/>
              </a:rPr>
              <a:t>?</a:t>
            </a:r>
          </a:p>
          <a:p>
            <a:pPr algn="just">
              <a:spcBef>
                <a:spcPts val="0"/>
              </a:spcBef>
              <a:spcAft>
                <a:spcPts val="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Для предоставления кредита на завершение ранее начатого строительства в смете должны быть указаны </a:t>
            </a:r>
            <a:r>
              <a:rPr lang="ru-RU" sz="1300" i="1" spc="-20" dirty="0" smtClean="0">
                <a:latin typeface="Arial" panose="020B0604020202020204" pitchFamily="34" charset="0"/>
                <a:ea typeface="Proxima Nova" charset="0"/>
              </a:rPr>
              <a:t>строительные</a:t>
            </a:r>
            <a:r>
              <a:rPr lang="ru-RU" sz="1300" spc="-20" dirty="0" smtClean="0">
                <a:latin typeface="Arial" panose="020B0604020202020204" pitchFamily="34" charset="0"/>
                <a:ea typeface="Proxima Nova" charset="0"/>
              </a:rPr>
              <a:t> работы. Дополнительно, в смете необходимо отразить работы по установке коммуникаций (внутренних и внешних). Внутренняя отделка не является обязательной, но может быть включена по желанию клиента. Работы по установке коммуникаций и внутренней отделке не являются завершением ранее начатого строительства.</a:t>
            </a:r>
            <a:endParaRPr lang="ru-RU" sz="1300" spc="-20" dirty="0">
              <a:latin typeface="Arial" panose="020B0604020202020204" pitchFamily="34" charset="0"/>
              <a:ea typeface="Proxima Nova" charset="0"/>
            </a:endParaRPr>
          </a:p>
        </p:txBody>
      </p:sp>
      <p:sp>
        <p:nvSpPr>
          <p:cNvPr id="24" name="Прямоугольник 23"/>
          <p:cNvSpPr/>
          <p:nvPr/>
        </p:nvSpPr>
        <p:spPr>
          <a:xfrm>
            <a:off x="525080" y="4403720"/>
            <a:ext cx="9000000" cy="96949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Можно ли осуществлять строительство по КРСТ домов из сип-панелей? Как правило такие дома имеют фундамент из металлических винтовых свай, как быть в таком случае</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Банк не кредитует </a:t>
            </a:r>
            <a:r>
              <a:rPr lang="ru-RU" sz="1300" spc="-20" dirty="0" smtClean="0">
                <a:latin typeface="Arial" panose="020B0604020202020204" pitchFamily="34" charset="0"/>
                <a:ea typeface="Proxima Nova" charset="0"/>
              </a:rPr>
              <a:t>строительство </a:t>
            </a:r>
            <a:r>
              <a:rPr lang="ru-RU" sz="1300" spc="-20" dirty="0">
                <a:latin typeface="Arial" panose="020B0604020202020204" pitchFamily="34" charset="0"/>
                <a:ea typeface="Proxima Nova" charset="0"/>
              </a:rPr>
              <a:t>любых домов на винтовых металлических сваях. </a:t>
            </a:r>
            <a:r>
              <a:rPr lang="ru-RU" sz="1300" spc="-20" dirty="0" smtClean="0">
                <a:latin typeface="Arial" panose="020B0604020202020204" pitchFamily="34" charset="0"/>
                <a:ea typeface="Proxima Nova" charset="0"/>
              </a:rPr>
              <a:t>Кредитования </a:t>
            </a:r>
            <a:r>
              <a:rPr lang="ru-RU" sz="1300" spc="-20" dirty="0">
                <a:latin typeface="Arial" panose="020B0604020202020204" pitchFamily="34" charset="0"/>
                <a:ea typeface="Proxima Nova" charset="0"/>
              </a:rPr>
              <a:t>домов из СИП-Панелей допускается, но с учетом фундамента, разрешённого требованиями </a:t>
            </a:r>
            <a:r>
              <a:rPr lang="ru-RU" sz="1300" spc="-20" dirty="0" smtClean="0">
                <a:latin typeface="Arial" panose="020B0604020202020204" pitchFamily="34" charset="0"/>
                <a:ea typeface="Proxima Nova" charset="0"/>
              </a:rPr>
              <a:t>Банка.</a:t>
            </a:r>
            <a:endParaRPr lang="ru-RU" sz="1300" spc="-20" dirty="0">
              <a:latin typeface="Arial" panose="020B0604020202020204" pitchFamily="34" charset="0"/>
              <a:ea typeface="Proxima Nova" charset="0"/>
            </a:endParaRPr>
          </a:p>
        </p:txBody>
      </p:sp>
    </p:spTree>
    <p:extLst>
      <p:ext uri="{BB962C8B-B14F-4D97-AF65-F5344CB8AC3E}">
        <p14:creationId xmlns:p14="http://schemas.microsoft.com/office/powerpoint/2010/main" val="3306660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4319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smtClean="0"/>
              <a:t>ОТВЕТЫ НА ЧАСТО ЗАДАВАЕМЫЕ ВОПРОСЫ</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14</a:t>
            </a:fld>
            <a:endParaRPr lang="en-US" altLang="ru-RU" sz="1000" b="1" dirty="0" smtClean="0">
              <a:solidFill>
                <a:srgbClr val="19502E"/>
              </a:solidFill>
              <a:latin typeface="Arial" panose="020B0604020202020204" pitchFamily="34" charset="0"/>
            </a:endParaRPr>
          </a:p>
        </p:txBody>
      </p:sp>
      <p:sp>
        <p:nvSpPr>
          <p:cNvPr id="8" name="Прямоугольник 7"/>
          <p:cNvSpPr/>
          <p:nvPr/>
        </p:nvSpPr>
        <p:spPr>
          <a:xfrm>
            <a:off x="4556350" y="49496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1" name="Прямоугольник 10"/>
          <p:cNvSpPr/>
          <p:nvPr/>
        </p:nvSpPr>
        <p:spPr>
          <a:xfrm>
            <a:off x="4556350" y="3420289"/>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3" name="Прямоугольник 12"/>
          <p:cNvSpPr/>
          <p:nvPr/>
        </p:nvSpPr>
        <p:spPr>
          <a:xfrm>
            <a:off x="4556350" y="1628800"/>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6" name="Прямоугольник 15"/>
          <p:cNvSpPr/>
          <p:nvPr/>
        </p:nvSpPr>
        <p:spPr>
          <a:xfrm>
            <a:off x="4556350" y="5004465"/>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4" name="Прямоугольник 13"/>
          <p:cNvSpPr/>
          <p:nvPr/>
        </p:nvSpPr>
        <p:spPr>
          <a:xfrm>
            <a:off x="534224" y="908720"/>
            <a:ext cx="9000000" cy="96949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Коммуникации проводятся до дома или с заведением в дом и последующим их разведением по домовой площади</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Дом должен быть оснащен внутренними и внешними коммуникациями </a:t>
            </a:r>
            <a:r>
              <a:rPr lang="ru-RU" sz="1300" spc="-20" dirty="0" smtClean="0">
                <a:latin typeface="Arial" panose="020B0604020202020204" pitchFamily="34" charset="0"/>
                <a:ea typeface="Proxima Nova" charset="0"/>
              </a:rPr>
              <a:t>(</a:t>
            </a:r>
            <a:r>
              <a:rPr lang="ru-RU" sz="1300" spc="-20" dirty="0">
                <a:latin typeface="Arial" panose="020B0604020202020204" pitchFamily="34" charset="0"/>
                <a:ea typeface="Proxima Nova" charset="0"/>
              </a:rPr>
              <a:t>с</a:t>
            </a:r>
            <a:r>
              <a:rPr lang="ru-RU" sz="1300" spc="-20" dirty="0" smtClean="0">
                <a:latin typeface="Arial" panose="020B0604020202020204" pitchFamily="34" charset="0"/>
                <a:ea typeface="Proxima Nova" charset="0"/>
              </a:rPr>
              <a:t> </a:t>
            </a:r>
            <a:r>
              <a:rPr lang="ru-RU" sz="1300" spc="-20" dirty="0">
                <a:latin typeface="Arial" panose="020B0604020202020204" pitchFamily="34" charset="0"/>
                <a:ea typeface="Proxima Nova" charset="0"/>
              </a:rPr>
              <a:t>заведением в дом и последующим их разведением по домовой </a:t>
            </a:r>
            <a:r>
              <a:rPr lang="ru-RU" sz="1300" spc="-20" dirty="0" smtClean="0">
                <a:latin typeface="Arial" panose="020B0604020202020204" pitchFamily="34" charset="0"/>
                <a:ea typeface="Proxima Nova" charset="0"/>
              </a:rPr>
              <a:t>площади).</a:t>
            </a:r>
            <a:endParaRPr lang="ru-RU" sz="1300" spc="-20" dirty="0">
              <a:latin typeface="Arial" panose="020B0604020202020204" pitchFamily="34" charset="0"/>
              <a:ea typeface="Proxima Nova" charset="0"/>
            </a:endParaRPr>
          </a:p>
        </p:txBody>
      </p:sp>
      <p:sp>
        <p:nvSpPr>
          <p:cNvPr id="17" name="Прямоугольник 16"/>
          <p:cNvSpPr/>
          <p:nvPr/>
        </p:nvSpPr>
        <p:spPr>
          <a:xfrm>
            <a:off x="525080" y="2134597"/>
            <a:ext cx="9000000" cy="569387"/>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Нужен ли </a:t>
            </a:r>
            <a:r>
              <a:rPr lang="ru-RU" sz="1300" b="1" spc="-20" dirty="0" smtClean="0">
                <a:latin typeface="Arial" panose="020B0604020202020204" pitchFamily="34" charset="0"/>
                <a:ea typeface="Proxima Nova" charset="0"/>
              </a:rPr>
              <a:t>выезд сотрудника банка и осмотр построенного объекта с целью составления акта осмотра?</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Не требуется.</a:t>
            </a:r>
            <a:endParaRPr lang="ru-RU" sz="1300" spc="-20" dirty="0">
              <a:latin typeface="Arial" panose="020B0604020202020204" pitchFamily="34" charset="0"/>
              <a:ea typeface="Proxima Nova" charset="0"/>
            </a:endParaRPr>
          </a:p>
        </p:txBody>
      </p:sp>
      <p:sp>
        <p:nvSpPr>
          <p:cNvPr id="21" name="Прямоугольник 20"/>
          <p:cNvSpPr/>
          <p:nvPr/>
        </p:nvSpPr>
        <p:spPr>
          <a:xfrm>
            <a:off x="525080" y="5467871"/>
            <a:ext cx="9000000" cy="76944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Допускается ли строительство на участке, находящемся в аренде?</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a:t>
            </a:r>
            <a:r>
              <a:rPr lang="ru-RU" sz="1300" spc="-20" dirty="0">
                <a:latin typeface="Arial" panose="020B0604020202020204" pitchFamily="34" charset="0"/>
                <a:ea typeface="Proxima Nova" charset="0"/>
              </a:rPr>
              <a:t>: </a:t>
            </a:r>
            <a:r>
              <a:rPr lang="ru-RU" sz="1300" spc="-20" dirty="0" smtClean="0">
                <a:latin typeface="Arial" panose="020B0604020202020204" pitchFamily="34" charset="0"/>
                <a:ea typeface="Proxima Nova" charset="0"/>
              </a:rPr>
              <a:t>Допускается, в случае, если земля находится в государственной или муниципальной собственности, срок аренды 20 лет, назначение земли ИЖС или ЛПХ, срок кредита не должен превышать срок аренды*</a:t>
            </a:r>
            <a:endParaRPr lang="ru-RU" sz="1300" spc="-20" dirty="0">
              <a:latin typeface="Arial" panose="020B0604020202020204" pitchFamily="34" charset="0"/>
              <a:ea typeface="Proxima Nova" charset="0"/>
            </a:endParaRPr>
          </a:p>
        </p:txBody>
      </p:sp>
      <p:sp>
        <p:nvSpPr>
          <p:cNvPr id="12" name="Прямоугольник 11"/>
          <p:cNvSpPr/>
          <p:nvPr/>
        </p:nvSpPr>
        <p:spPr>
          <a:xfrm>
            <a:off x="4556350" y="2420888"/>
            <a:ext cx="828698" cy="584775"/>
          </a:xfrm>
          <a:prstGeom prst="rect">
            <a:avLst/>
          </a:prstGeom>
          <a:noFill/>
        </p:spPr>
        <p:txBody>
          <a:bodyPr wrap="square" lIns="91440" tIns="45720" rIns="91440" bIns="45720">
            <a:spAutoFit/>
          </a:bodyPr>
          <a:lstStyle/>
          <a:p>
            <a:pPr algn="ctr"/>
            <a:r>
              <a:rPr lang="ru-RU" sz="3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endParaRPr lang="ru-RU"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20" name="Rectangle 8"/>
          <p:cNvSpPr>
            <a:spLocks noChangeArrowheads="1"/>
          </p:cNvSpPr>
          <p:nvPr>
            <p:custDataLst>
              <p:tags r:id="rId1"/>
            </p:custDataLst>
          </p:nvPr>
        </p:nvSpPr>
        <p:spPr bwMode="gray">
          <a:xfrm>
            <a:off x="6033120" y="6525344"/>
            <a:ext cx="4104456" cy="123111"/>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 Вопрос требует согласования коллегиального органа банка</a:t>
            </a:r>
            <a:endParaRPr lang="ru-RU" sz="800" dirty="0" smtClean="0">
              <a:solidFill>
                <a:srgbClr val="FF0000"/>
              </a:solidFill>
              <a:latin typeface="Arial" panose="020B0604020202020204" pitchFamily="34" charset="0"/>
            </a:endParaRPr>
          </a:p>
        </p:txBody>
      </p:sp>
      <p:sp>
        <p:nvSpPr>
          <p:cNvPr id="19" name="Прямоугольник 18"/>
          <p:cNvSpPr/>
          <p:nvPr/>
        </p:nvSpPr>
        <p:spPr>
          <a:xfrm>
            <a:off x="525080" y="2924944"/>
            <a:ext cx="9000999" cy="769441"/>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a:latin typeface="Arial" panose="020B0604020202020204" pitchFamily="34" charset="0"/>
                <a:ea typeface="Proxima Nova" charset="0"/>
              </a:rPr>
              <a:t>Водоснабжение. В коттеджном поселке есть источник водоснабжения в виде колодца с погружным </a:t>
            </a:r>
            <a:r>
              <a:rPr lang="ru-RU" sz="1300" b="1" spc="-20" dirty="0" smtClean="0">
                <a:latin typeface="Arial" panose="020B0604020202020204" pitchFamily="34" charset="0"/>
                <a:ea typeface="Proxima Nova" charset="0"/>
              </a:rPr>
              <a:t>насосом. Подходит ли такой способ водоснабжения?</a:t>
            </a:r>
          </a:p>
          <a:p>
            <a:pPr algn="just">
              <a:spcBef>
                <a:spcPts val="0"/>
              </a:spcBef>
              <a:spcAft>
                <a:spcPts val="1200"/>
              </a:spcAft>
              <a:buClr>
                <a:srgbClr val="FFC000"/>
              </a:buClr>
              <a:buSzPct val="100000"/>
            </a:pPr>
            <a:r>
              <a:rPr lang="ru-RU" sz="1300" spc="-20" dirty="0">
                <a:latin typeface="Arial" panose="020B0604020202020204" pitchFamily="34" charset="0"/>
                <a:ea typeface="Proxima Nova" charset="0"/>
              </a:rPr>
              <a:t>Ответ: </a:t>
            </a:r>
            <a:r>
              <a:rPr lang="ru-RU" sz="1300" spc="-20" dirty="0" smtClean="0">
                <a:latin typeface="Arial" panose="020B0604020202020204" pitchFamily="34" charset="0"/>
                <a:ea typeface="Proxima Nova" charset="0"/>
              </a:rPr>
              <a:t>Допускается.</a:t>
            </a:r>
            <a:endParaRPr lang="ru-RU" sz="1300" spc="-20" dirty="0">
              <a:latin typeface="Arial" panose="020B0604020202020204" pitchFamily="34" charset="0"/>
              <a:ea typeface="Proxima Nova" charset="0"/>
            </a:endParaRPr>
          </a:p>
        </p:txBody>
      </p:sp>
      <p:sp>
        <p:nvSpPr>
          <p:cNvPr id="22" name="Прямоугольник 21"/>
          <p:cNvSpPr/>
          <p:nvPr/>
        </p:nvSpPr>
        <p:spPr>
          <a:xfrm>
            <a:off x="534080" y="3861048"/>
            <a:ext cx="9000000" cy="1369606"/>
          </a:xfrm>
          <a:prstGeom prst="rect">
            <a:avLst/>
          </a:prstGeom>
        </p:spPr>
        <p:txBody>
          <a:bodyPr wrap="square">
            <a:spAutoFit/>
          </a:bodyPr>
          <a:lstStyle/>
          <a:p>
            <a:pPr marL="285750" indent="-285750" algn="just">
              <a:spcBef>
                <a:spcPts val="0"/>
              </a:spcBef>
              <a:spcAft>
                <a:spcPts val="600"/>
              </a:spcAft>
              <a:buClr>
                <a:srgbClr val="FFC000"/>
              </a:buClr>
              <a:buSzPct val="100000"/>
              <a:buFont typeface="Wingdings" panose="05000000000000000000" pitchFamily="2" charset="2"/>
              <a:buChar char="q"/>
            </a:pPr>
            <a:r>
              <a:rPr lang="ru-RU" sz="1300" b="1" spc="-20" dirty="0" smtClean="0">
                <a:latin typeface="Arial" panose="020B0604020202020204" pitchFamily="34" charset="0"/>
                <a:ea typeface="Proxima Nova" charset="0"/>
              </a:rPr>
              <a:t>Как </a:t>
            </a:r>
            <a:r>
              <a:rPr lang="ru-RU" sz="1300" b="1" spc="-20" dirty="0">
                <a:latin typeface="Arial" panose="020B0604020202020204" pitchFamily="34" charset="0"/>
                <a:ea typeface="Proxima Nova" charset="0"/>
              </a:rPr>
              <a:t>проверить жилой дом, если он строится в </a:t>
            </a:r>
            <a:r>
              <a:rPr lang="ru-RU" sz="1300" b="1" spc="-20" dirty="0" smtClean="0">
                <a:latin typeface="Arial" panose="020B0604020202020204" pitchFamily="34" charset="0"/>
                <a:ea typeface="Proxima Nova" charset="0"/>
              </a:rPr>
              <a:t>другом </a:t>
            </a:r>
            <a:r>
              <a:rPr lang="ru-RU" sz="1300" b="1" spc="-20" dirty="0">
                <a:latin typeface="Arial" panose="020B0604020202020204" pitchFamily="34" charset="0"/>
                <a:ea typeface="Proxima Nova" charset="0"/>
              </a:rPr>
              <a:t>регионе? </a:t>
            </a:r>
            <a:r>
              <a:rPr lang="ru-RU" sz="1300" b="1" spc="-20" dirty="0" smtClean="0">
                <a:latin typeface="Arial" panose="020B0604020202020204" pitchFamily="34" charset="0"/>
                <a:ea typeface="Proxima Nova" charset="0"/>
              </a:rPr>
              <a:t>Или </a:t>
            </a:r>
            <a:r>
              <a:rPr lang="ru-RU" sz="1300" b="1" spc="-20" dirty="0">
                <a:latin typeface="Arial" panose="020B0604020202020204" pitchFamily="34" charset="0"/>
                <a:ea typeface="Proxima Nova" charset="0"/>
              </a:rPr>
              <a:t>только клиент несет ответственность за предоставленные фотоматериалы о ходе строительства</a:t>
            </a:r>
            <a:r>
              <a:rPr lang="ru-RU" sz="1300" b="1" spc="-20" dirty="0" smtClean="0">
                <a:latin typeface="Arial" panose="020B0604020202020204" pitchFamily="34" charset="0"/>
                <a:ea typeface="Proxima Nova" charset="0"/>
              </a:rPr>
              <a:t>?</a:t>
            </a:r>
          </a:p>
          <a:p>
            <a:pPr algn="just">
              <a:spcBef>
                <a:spcPts val="0"/>
              </a:spcBef>
              <a:spcAft>
                <a:spcPts val="1200"/>
              </a:spcAft>
              <a:buClr>
                <a:srgbClr val="FFC000"/>
              </a:buClr>
              <a:buSzPct val="100000"/>
            </a:pPr>
            <a:r>
              <a:rPr lang="ru-RU" sz="1300" spc="-20" dirty="0" smtClean="0">
                <a:latin typeface="Arial" panose="020B0604020202020204" pitchFamily="34" charset="0"/>
                <a:ea typeface="Proxima Nova" charset="0"/>
              </a:rPr>
              <a:t>Ответ: Информация о ходе строительства подтверждается предоставлением от заемщика актов приема-передачи выполненных работ с приложением фотоотчета. По факту возведения дома в дополнение к актам предоставляется технический план на построенный жилой дом и земельный участок, заверенный подписью и печатью кадастрового инженера.</a:t>
            </a:r>
            <a:endParaRPr lang="ru-RU" sz="1300" spc="-20" dirty="0">
              <a:latin typeface="Arial" panose="020B0604020202020204" pitchFamily="34" charset="0"/>
              <a:ea typeface="Proxima Nova" charset="0"/>
            </a:endParaRPr>
          </a:p>
        </p:txBody>
      </p:sp>
    </p:spTree>
    <p:extLst>
      <p:ext uri="{BB962C8B-B14F-4D97-AF65-F5344CB8AC3E}">
        <p14:creationId xmlns:p14="http://schemas.microsoft.com/office/powerpoint/2010/main" val="1413263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30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6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1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1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eaLnBrk="1" hangingPunct="1">
              <a:spcBef>
                <a:spcPct val="0"/>
              </a:spcBef>
              <a:buFont typeface="Arial" panose="020B0604020202020204" pitchFamily="34" charset="0"/>
              <a:buNone/>
            </a:pPr>
            <a:r>
              <a:rPr lang="ru-RU" altLang="ru-RU" sz="1600" b="1" dirty="0" smtClean="0">
                <a:latin typeface="Arial" panose="020B0604020202020204" pitchFamily="34" charset="0"/>
              </a:rPr>
              <a:t>СОДЕРЖАНИЕ СМЕТЫ</a:t>
            </a:r>
            <a:endParaRPr lang="ru-RU" altLang="ru-RU" sz="1600" b="1" dirty="0">
              <a:latin typeface="Arial" panose="020B0604020202020204" pitchFamily="34" charset="0"/>
            </a:endParaRP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2</a:t>
            </a:fld>
            <a:endParaRPr lang="en-US" altLang="ru-RU" sz="1000" b="1" dirty="0" smtClean="0">
              <a:solidFill>
                <a:srgbClr val="19502E"/>
              </a:solidFill>
              <a:latin typeface="Arial" panose="020B0604020202020204" pitchFamily="34" charset="0"/>
            </a:endParaRPr>
          </a:p>
        </p:txBody>
      </p:sp>
      <p:pic>
        <p:nvPicPr>
          <p:cNvPr id="11" name="Рисунок 10"/>
          <p:cNvPicPr>
            <a:picLocks noChangeAspect="1"/>
          </p:cNvPicPr>
          <p:nvPr/>
        </p:nvPicPr>
        <p:blipFill rotWithShape="1">
          <a:blip r:embed="rId4">
            <a:extLst>
              <a:ext uri="{28A0092B-C50C-407E-A947-70E740481C1C}">
                <a14:useLocalDpi xmlns:a14="http://schemas.microsoft.com/office/drawing/2010/main" val="0"/>
              </a:ext>
            </a:extLst>
          </a:blip>
          <a:srcRect t="4594" r="3763" b="25306"/>
          <a:stretch/>
        </p:blipFill>
        <p:spPr>
          <a:xfrm>
            <a:off x="4784038" y="638976"/>
            <a:ext cx="4908266" cy="3161230"/>
          </a:xfrm>
          <a:prstGeom prst="rect">
            <a:avLst/>
          </a:prstGeom>
        </p:spPr>
      </p:pic>
      <p:sp>
        <p:nvSpPr>
          <p:cNvPr id="12" name="TextBox 11"/>
          <p:cNvSpPr txBox="1"/>
          <p:nvPr/>
        </p:nvSpPr>
        <p:spPr>
          <a:xfrm>
            <a:off x="537219" y="820708"/>
            <a:ext cx="4246819" cy="3893374"/>
          </a:xfrm>
          <a:prstGeom prst="rect">
            <a:avLst/>
          </a:prstGeom>
          <a:noFill/>
        </p:spPr>
        <p:txBody>
          <a:bodyPr wrap="square" rtlCol="0">
            <a:spAutoFit/>
          </a:bodyPr>
          <a:lstStyle/>
          <a:p>
            <a:pPr>
              <a:spcAft>
                <a:spcPts val="0"/>
              </a:spcAft>
            </a:pPr>
            <a:r>
              <a:rPr lang="ru-RU" sz="1400" b="1" dirty="0">
                <a:solidFill>
                  <a:srgbClr val="2B6030"/>
                </a:solidFill>
                <a:latin typeface="Arial" panose="020B0604020202020204" pitchFamily="34" charset="0"/>
              </a:rPr>
              <a:t>Проект должен содержать </a:t>
            </a:r>
            <a:r>
              <a:rPr lang="ru-RU" sz="1400" b="1" dirty="0" smtClean="0">
                <a:solidFill>
                  <a:srgbClr val="2B6030"/>
                </a:solidFill>
                <a:latin typeface="Arial" panose="020B0604020202020204" pitchFamily="34" charset="0"/>
              </a:rPr>
              <a:t>разделы</a:t>
            </a:r>
            <a:endParaRPr lang="ru-RU" sz="1400" b="1" dirty="0">
              <a:solidFill>
                <a:srgbClr val="2B6030"/>
              </a:solidFill>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Фундамент</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Стены</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Перекрытия</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Крыша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Пол</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Окна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Входная дверь</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Отделка</a:t>
            </a:r>
            <a:r>
              <a:rPr lang="en-US" sz="1200" dirty="0" smtClean="0">
                <a:latin typeface="Arial" panose="020B0604020202020204" pitchFamily="34" charset="0"/>
              </a:rPr>
              <a:t> </a:t>
            </a:r>
            <a:r>
              <a:rPr lang="en-US" sz="1100" i="1" dirty="0" smtClean="0">
                <a:latin typeface="Arial" panose="020B0604020202020204" pitchFamily="34" charset="0"/>
              </a:rPr>
              <a:t>(</a:t>
            </a:r>
            <a:r>
              <a:rPr lang="ru-RU" sz="1100" i="1" dirty="0" smtClean="0">
                <a:latin typeface="Arial" panose="020B0604020202020204" pitchFamily="34" charset="0"/>
              </a:rPr>
              <a:t>по желанию заемщика)</a:t>
            </a:r>
            <a:endParaRPr lang="ru-RU" sz="1200" dirty="0" smtClean="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Инженерные коммуникации</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Благоустройство территории </a:t>
            </a:r>
            <a:r>
              <a:rPr lang="ru-RU" sz="1100" i="1" dirty="0" smtClean="0">
                <a:latin typeface="Arial" panose="020B0604020202020204" pitchFamily="34" charset="0"/>
              </a:rPr>
              <a:t>(по желанию заемщика)</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Кадастровый и технический планы на земельный участок и дом </a:t>
            </a:r>
            <a:r>
              <a:rPr lang="ru-RU" sz="1100" i="1" dirty="0">
                <a:latin typeface="Arial" panose="020B0604020202020204" pitchFamily="34" charset="0"/>
              </a:rPr>
              <a:t>(по </a:t>
            </a:r>
            <a:r>
              <a:rPr lang="ru-RU" sz="1100" i="1" dirty="0" smtClean="0">
                <a:latin typeface="Arial" panose="020B0604020202020204" pitchFamily="34" charset="0"/>
              </a:rPr>
              <a:t>завершению строительства)</a:t>
            </a:r>
            <a:endParaRPr lang="ru-RU" sz="1100" i="1"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endParaRPr lang="ru-RU" sz="1200" dirty="0" smtClean="0">
              <a:latin typeface="Arial" panose="020B0604020202020204" pitchFamily="34" charset="0"/>
            </a:endParaRPr>
          </a:p>
          <a:p>
            <a:pPr algn="just">
              <a:buClr>
                <a:srgbClr val="FFC000"/>
              </a:buClr>
            </a:pPr>
            <a:endParaRPr lang="ru-RU" sz="1200" dirty="0" smtClean="0"/>
          </a:p>
          <a:p>
            <a:pPr algn="just">
              <a:buClr>
                <a:srgbClr val="FFC000"/>
              </a:buClr>
            </a:pPr>
            <a:endParaRPr lang="ru-RU" sz="1600" b="1" dirty="0" smtClean="0"/>
          </a:p>
        </p:txBody>
      </p:sp>
      <p:pic>
        <p:nvPicPr>
          <p:cNvPr id="13" name="Рисунок 12"/>
          <p:cNvPicPr>
            <a:picLocks noChangeAspect="1"/>
          </p:cNvPicPr>
          <p:nvPr/>
        </p:nvPicPr>
        <p:blipFill>
          <a:blip r:embed="rId5"/>
          <a:stretch>
            <a:fillRect/>
          </a:stretch>
        </p:blipFill>
        <p:spPr>
          <a:xfrm>
            <a:off x="4962525" y="4451741"/>
            <a:ext cx="4469442" cy="1656603"/>
          </a:xfrm>
          <a:prstGeom prst="rect">
            <a:avLst/>
          </a:prstGeom>
        </p:spPr>
      </p:pic>
      <p:sp>
        <p:nvSpPr>
          <p:cNvPr id="14" name="TextBox 13"/>
          <p:cNvSpPr txBox="1"/>
          <p:nvPr/>
        </p:nvSpPr>
        <p:spPr>
          <a:xfrm>
            <a:off x="538456" y="4365104"/>
            <a:ext cx="4167502" cy="1800493"/>
          </a:xfrm>
          <a:prstGeom prst="rect">
            <a:avLst/>
          </a:prstGeom>
          <a:noFill/>
        </p:spPr>
        <p:txBody>
          <a:bodyPr wrap="square" rtlCol="0">
            <a:spAutoFit/>
          </a:bodyPr>
          <a:lstStyle/>
          <a:p>
            <a:pPr algn="just">
              <a:spcAft>
                <a:spcPts val="0"/>
              </a:spcAft>
              <a:buClr>
                <a:srgbClr val="FFC000"/>
              </a:buClr>
            </a:pPr>
            <a:r>
              <a:rPr lang="ru-RU" sz="1400" b="1" dirty="0">
                <a:solidFill>
                  <a:srgbClr val="2B6030"/>
                </a:solidFill>
                <a:latin typeface="Arial" panose="020B0604020202020204" pitchFamily="34" charset="0"/>
              </a:rPr>
              <a:t>Краткое описание </a:t>
            </a:r>
            <a:r>
              <a:rPr lang="ru-RU" sz="1400" b="1" dirty="0" smtClean="0">
                <a:solidFill>
                  <a:srgbClr val="2B6030"/>
                </a:solidFill>
                <a:latin typeface="Arial" panose="020B0604020202020204" pitchFamily="34" charset="0"/>
              </a:rPr>
              <a:t>проекта</a:t>
            </a:r>
            <a:endParaRPr lang="ru-RU" sz="1400" b="1" dirty="0">
              <a:solidFill>
                <a:srgbClr val="2B6030"/>
              </a:solidFill>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Этажность</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Материалы </a:t>
            </a:r>
            <a:r>
              <a:rPr lang="ru-RU" sz="1200" dirty="0" smtClean="0">
                <a:latin typeface="Arial" panose="020B0604020202020204" pitchFamily="34" charset="0"/>
              </a:rPr>
              <a:t>конструкций</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Планы фундамента и </a:t>
            </a:r>
            <a:r>
              <a:rPr lang="ru-RU" sz="1200" dirty="0" smtClean="0">
                <a:latin typeface="Arial" panose="020B0604020202020204" pitchFamily="34" charset="0"/>
              </a:rPr>
              <a:t>этажей</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a:latin typeface="Arial" panose="020B0604020202020204" pitchFamily="34" charset="0"/>
              </a:rPr>
              <a:t>Конструкция </a:t>
            </a:r>
            <a:r>
              <a:rPr lang="ru-RU" sz="1200" dirty="0" smtClean="0">
                <a:latin typeface="Arial" panose="020B0604020202020204" pitchFamily="34" charset="0"/>
              </a:rPr>
              <a:t>крыши</a:t>
            </a:r>
            <a:endParaRPr lang="ru-RU" sz="1200" dirty="0">
              <a:latin typeface="Arial" panose="020B0604020202020204" pitchFamily="34" charset="0"/>
            </a:endParaRP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Коммуникации</a:t>
            </a:r>
          </a:p>
          <a:p>
            <a:pPr marL="285750" indent="-285750" algn="just">
              <a:spcBef>
                <a:spcPts val="500"/>
              </a:spcBef>
              <a:buClr>
                <a:srgbClr val="FFC000"/>
              </a:buClr>
              <a:buSzPct val="100000"/>
              <a:buFont typeface="Wingdings" panose="05000000000000000000" pitchFamily="2" charset="2"/>
              <a:buChar char="q"/>
            </a:pPr>
            <a:r>
              <a:rPr lang="ru-RU" sz="1200" dirty="0" smtClean="0">
                <a:latin typeface="Arial" panose="020B0604020202020204" pitchFamily="34" charset="0"/>
              </a:rPr>
              <a:t>Стоимость строительных материалов</a:t>
            </a:r>
            <a:endParaRPr lang="ru-RU" sz="1600" dirty="0" smtClean="0"/>
          </a:p>
        </p:txBody>
      </p:sp>
      <p:graphicFrame>
        <p:nvGraphicFramePr>
          <p:cNvPr id="2" name="Объект 1"/>
          <p:cNvGraphicFramePr>
            <a:graphicFrameLocks noChangeAspect="1"/>
          </p:cNvGraphicFramePr>
          <p:nvPr>
            <p:extLst>
              <p:ext uri="{D42A27DB-BD31-4B8C-83A1-F6EECF244321}">
                <p14:modId xmlns:p14="http://schemas.microsoft.com/office/powerpoint/2010/main" val="3809749961"/>
              </p:ext>
            </p:extLst>
          </p:nvPr>
        </p:nvGraphicFramePr>
        <p:xfrm>
          <a:off x="4242089" y="3912132"/>
          <a:ext cx="720436" cy="607868"/>
        </p:xfrm>
        <a:graphic>
          <a:graphicData uri="http://schemas.openxmlformats.org/presentationml/2006/ole">
            <mc:AlternateContent xmlns:mc="http://schemas.openxmlformats.org/markup-compatibility/2006">
              <mc:Choice xmlns:v="urn:schemas-microsoft-com:vml" Requires="v">
                <p:oleObj spid="_x0000_s1046" name="Лист" showAsIcon="1" r:id="rId6" imgW="914400" imgH="771480" progId="Excel.Sheet.12">
                  <p:embed/>
                </p:oleObj>
              </mc:Choice>
              <mc:Fallback>
                <p:oleObj name="Лист" showAsIcon="1" r:id="rId6" imgW="914400" imgH="771480" progId="Excel.Sheet.12">
                  <p:embed/>
                  <p:pic>
                    <p:nvPicPr>
                      <p:cNvPr id="0" name=""/>
                      <p:cNvPicPr/>
                      <p:nvPr/>
                    </p:nvPicPr>
                    <p:blipFill>
                      <a:blip r:embed="rId7"/>
                      <a:stretch>
                        <a:fillRect/>
                      </a:stretch>
                    </p:blipFill>
                    <p:spPr>
                      <a:xfrm>
                        <a:off x="4242089" y="3912132"/>
                        <a:ext cx="720436" cy="607868"/>
                      </a:xfrm>
                      <a:prstGeom prst="rect">
                        <a:avLst/>
                      </a:prstGeom>
                    </p:spPr>
                  </p:pic>
                </p:oleObj>
              </mc:Fallback>
            </mc:AlternateContent>
          </a:graphicData>
        </a:graphic>
      </p:graphicFrame>
    </p:spTree>
    <p:extLst>
      <p:ext uri="{BB962C8B-B14F-4D97-AF65-F5344CB8AC3E}">
        <p14:creationId xmlns:p14="http://schemas.microsoft.com/office/powerpoint/2010/main" val="3213241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МАТЕРИАЛЫ</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3</a:t>
            </a:fld>
            <a:endParaRPr lang="en-US" altLang="ru-RU" sz="1000" b="1" dirty="0" smtClean="0">
              <a:solidFill>
                <a:srgbClr val="19502E"/>
              </a:solidFill>
              <a:latin typeface="Arial" panose="020B0604020202020204" pitchFamily="34" charset="0"/>
            </a:endParaRPr>
          </a:p>
        </p:txBody>
      </p:sp>
      <p:pic>
        <p:nvPicPr>
          <p:cNvPr id="23" name="Рисунок 22"/>
          <p:cNvPicPr>
            <a:picLocks noChangeAspect="1"/>
          </p:cNvPicPr>
          <p:nvPr/>
        </p:nvPicPr>
        <p:blipFill rotWithShape="1">
          <a:blip r:embed="rId3">
            <a:extLst>
              <a:ext uri="{28A0092B-C50C-407E-A947-70E740481C1C}">
                <a14:useLocalDpi xmlns:a14="http://schemas.microsoft.com/office/drawing/2010/main" val="0"/>
              </a:ext>
            </a:extLst>
          </a:blip>
          <a:srcRect l="10410" b="5713"/>
          <a:stretch/>
        </p:blipFill>
        <p:spPr>
          <a:xfrm>
            <a:off x="5143917" y="1469955"/>
            <a:ext cx="4921651" cy="4275869"/>
          </a:xfrm>
          <a:prstGeom prst="rect">
            <a:avLst/>
          </a:prstGeom>
          <a:ln>
            <a:noFill/>
          </a:ln>
          <a:effectLst>
            <a:softEdge rad="112500"/>
          </a:effectLst>
        </p:spPr>
      </p:pic>
      <p:sp>
        <p:nvSpPr>
          <p:cNvPr id="24" name="TextBox 23"/>
          <p:cNvSpPr txBox="1"/>
          <p:nvPr/>
        </p:nvSpPr>
        <p:spPr>
          <a:xfrm>
            <a:off x="536510" y="3920203"/>
            <a:ext cx="4848538" cy="492443"/>
          </a:xfrm>
          <a:prstGeom prst="rect">
            <a:avLst/>
          </a:prstGeom>
          <a:noFill/>
        </p:spPr>
        <p:txBody>
          <a:bodyPr wrap="square" rtlCol="0">
            <a:spAutoFit/>
          </a:bodyPr>
          <a:lstStyle/>
          <a:p>
            <a:pPr marL="285750" indent="-285750">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дома: кирпичный, газобетонный, панельный, деревянный, монолитный, блочный, керамзитобетонный</a:t>
            </a:r>
          </a:p>
        </p:txBody>
      </p:sp>
      <p:sp>
        <p:nvSpPr>
          <p:cNvPr id="25" name="TextBox 24"/>
          <p:cNvSpPr txBox="1"/>
          <p:nvPr/>
        </p:nvSpPr>
        <p:spPr>
          <a:xfrm>
            <a:off x="536510" y="2807370"/>
            <a:ext cx="4379546" cy="492443"/>
          </a:xfrm>
          <a:prstGeom prst="rect">
            <a:avLst/>
          </a:prstGeom>
          <a:noFill/>
        </p:spPr>
        <p:txBody>
          <a:bodyPr wrap="square" rtlCol="0">
            <a:spAutoFit/>
          </a:bodyPr>
          <a:lstStyle/>
          <a:p>
            <a:pPr marL="285750" indent="-285750" algn="just">
              <a:buClr>
                <a:srgbClr val="FFC000"/>
              </a:buClr>
              <a:buSzPct val="100000"/>
              <a:buFont typeface="Wingdings" panose="05000000000000000000" pitchFamily="2" charset="2"/>
              <a:buChar char="q"/>
            </a:pPr>
            <a:r>
              <a:rPr lang="ru-RU" sz="1300" dirty="0">
                <a:latin typeface="Arial" panose="020B0604020202020204" pitchFamily="34" charset="0"/>
              </a:rPr>
              <a:t>Виды перекрытий: дерево по деревянным балкам, дерево по ж/б балкам, ж/б плиты, монолит</a:t>
            </a:r>
          </a:p>
        </p:txBody>
      </p:sp>
      <p:sp>
        <p:nvSpPr>
          <p:cNvPr id="26" name="TextBox 25"/>
          <p:cNvSpPr txBox="1"/>
          <p:nvPr/>
        </p:nvSpPr>
        <p:spPr>
          <a:xfrm>
            <a:off x="536510" y="1687819"/>
            <a:ext cx="4379546" cy="492443"/>
          </a:xfrm>
          <a:prstGeom prst="rect">
            <a:avLst/>
          </a:prstGeom>
          <a:noFill/>
        </p:spPr>
        <p:txBody>
          <a:bodyPr wrap="square" rtlCol="0">
            <a:spAutoFit/>
          </a:bodyPr>
          <a:lstStyle/>
          <a:p>
            <a:pPr marL="285750" indent="-285750" algn="just">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кровли: </a:t>
            </a:r>
            <a:r>
              <a:rPr lang="ru-RU" sz="1300" dirty="0" err="1" smtClean="0">
                <a:latin typeface="Arial" panose="020B0604020202020204" pitchFamily="34" charset="0"/>
              </a:rPr>
              <a:t>металлочерепица</a:t>
            </a:r>
            <a:r>
              <a:rPr lang="ru-RU" sz="1300" dirty="0" smtClean="0">
                <a:latin typeface="Arial" panose="020B0604020202020204" pitchFamily="34" charset="0"/>
              </a:rPr>
              <a:t>, гибкая черепица, </a:t>
            </a:r>
            <a:r>
              <a:rPr lang="ru-RU" sz="1300" dirty="0" err="1" smtClean="0">
                <a:latin typeface="Arial" panose="020B0604020202020204" pitchFamily="34" charset="0"/>
              </a:rPr>
              <a:t>профнастил</a:t>
            </a:r>
            <a:r>
              <a:rPr lang="ru-RU" sz="1300" dirty="0" smtClean="0">
                <a:latin typeface="Arial" panose="020B0604020202020204" pitchFamily="34" charset="0"/>
              </a:rPr>
              <a:t>, шифер, </a:t>
            </a:r>
            <a:r>
              <a:rPr lang="ru-RU" sz="1300" dirty="0" err="1" smtClean="0">
                <a:latin typeface="Arial" panose="020B0604020202020204" pitchFamily="34" charset="0"/>
              </a:rPr>
              <a:t>ондулин</a:t>
            </a:r>
            <a:endParaRPr lang="ru-RU" sz="1300" dirty="0" smtClean="0">
              <a:latin typeface="Arial" panose="020B0604020202020204" pitchFamily="34" charset="0"/>
            </a:endParaRPr>
          </a:p>
        </p:txBody>
      </p:sp>
      <p:sp>
        <p:nvSpPr>
          <p:cNvPr id="27" name="TextBox 26"/>
          <p:cNvSpPr txBox="1"/>
          <p:nvPr/>
        </p:nvSpPr>
        <p:spPr>
          <a:xfrm>
            <a:off x="535368" y="819568"/>
            <a:ext cx="9130920" cy="523220"/>
          </a:xfrm>
          <a:prstGeom prst="rect">
            <a:avLst/>
          </a:prstGeom>
          <a:noFill/>
        </p:spPr>
        <p:txBody>
          <a:bodyPr wrap="square" rtlCol="0">
            <a:spAutoFit/>
          </a:bodyPr>
          <a:lstStyle/>
          <a:p>
            <a:r>
              <a:rPr lang="ru-RU" sz="1400" b="1" dirty="0" smtClean="0">
                <a:latin typeface="Arial" panose="020B0604020202020204" pitchFamily="34" charset="0"/>
              </a:rPr>
              <a:t>Основными этапами строительства загородного дома являются работы по возведению стен, перекрытий и крыши</a:t>
            </a:r>
            <a:endParaRPr lang="ru-RU" dirty="0"/>
          </a:p>
        </p:txBody>
      </p:sp>
      <p:sp>
        <p:nvSpPr>
          <p:cNvPr id="32" name="Овал 31"/>
          <p:cNvSpPr/>
          <p:nvPr/>
        </p:nvSpPr>
        <p:spPr>
          <a:xfrm>
            <a:off x="7687575" y="4082303"/>
            <a:ext cx="720000" cy="720000"/>
          </a:xfrm>
          <a:prstGeom prst="ellipse">
            <a:avLst/>
          </a:prstGeom>
          <a:blipFill dpi="0" rotWithShape="1">
            <a:blip r:embed="rId4"/>
            <a:srcRect/>
            <a:stretch>
              <a:fillRect l="-72888" t="-46727" r="-149754" b="-19584"/>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Овал 33"/>
          <p:cNvSpPr/>
          <p:nvPr/>
        </p:nvSpPr>
        <p:spPr>
          <a:xfrm>
            <a:off x="6462160" y="5085264"/>
            <a:ext cx="720000" cy="720000"/>
          </a:xfrm>
          <a:prstGeom prst="ellipse">
            <a:avLst/>
          </a:prstGeom>
          <a:blipFill dpi="0" rotWithShape="1">
            <a:blip r:embed="rId3"/>
            <a:srcRect/>
            <a:stretch>
              <a:fillRect l="-336769" t="-382558" r="-532809" b="-17222"/>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5" name="Прямая соединительная линия 34"/>
          <p:cNvCxnSpPr/>
          <p:nvPr/>
        </p:nvCxnSpPr>
        <p:spPr>
          <a:xfrm>
            <a:off x="6584077" y="2780928"/>
            <a:ext cx="0" cy="180767"/>
          </a:xfrm>
          <a:prstGeom prst="line">
            <a:avLst/>
          </a:prstGeom>
          <a:ln w="31750">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p:cNvCxnSpPr/>
          <p:nvPr/>
        </p:nvCxnSpPr>
        <p:spPr>
          <a:xfrm>
            <a:off x="655435" y="5439046"/>
            <a:ext cx="5796000" cy="3590"/>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36510" y="5128370"/>
            <a:ext cx="4309208" cy="292388"/>
          </a:xfrm>
          <a:prstGeom prst="rect">
            <a:avLst/>
          </a:prstGeom>
          <a:noFill/>
        </p:spPr>
        <p:txBody>
          <a:bodyPr wrap="square" rtlCol="0">
            <a:spAutoFit/>
          </a:bodyPr>
          <a:lstStyle/>
          <a:p>
            <a:pPr marL="285750" indent="-285750">
              <a:buClr>
                <a:srgbClr val="FFC000"/>
              </a:buClr>
              <a:buSzPct val="100000"/>
              <a:buFont typeface="Wingdings" panose="05000000000000000000" pitchFamily="2" charset="2"/>
              <a:buChar char="q"/>
            </a:pPr>
            <a:r>
              <a:rPr lang="ru-RU" sz="1300" dirty="0" smtClean="0">
                <a:latin typeface="Arial" panose="020B0604020202020204" pitchFamily="34" charset="0"/>
              </a:rPr>
              <a:t>Материал фундамента: бетон, кирпич, камень</a:t>
            </a:r>
          </a:p>
        </p:txBody>
      </p:sp>
      <p:sp>
        <p:nvSpPr>
          <p:cNvPr id="40" name="Овал 39"/>
          <p:cNvSpPr/>
          <p:nvPr/>
        </p:nvSpPr>
        <p:spPr>
          <a:xfrm>
            <a:off x="6440061" y="2924943"/>
            <a:ext cx="720000" cy="720000"/>
          </a:xfrm>
          <a:prstGeom prst="ellipse">
            <a:avLst/>
          </a:prstGeom>
          <a:blipFill dpi="0" rotWithShape="1">
            <a:blip r:embed="rId5"/>
            <a:srcRect/>
            <a:stretch>
              <a:fillRect l="-36483" t="-1229" r="-57517" b="1229"/>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1" name="Овал 40"/>
          <p:cNvSpPr/>
          <p:nvPr/>
        </p:nvSpPr>
        <p:spPr>
          <a:xfrm>
            <a:off x="6089068" y="1835459"/>
            <a:ext cx="720000" cy="720000"/>
          </a:xfrm>
          <a:prstGeom prst="ellipse">
            <a:avLst/>
          </a:prstGeom>
          <a:blipFill dpi="0" rotWithShape="1">
            <a:blip r:embed="rId3"/>
            <a:srcRect/>
            <a:stretch>
              <a:fillRect l="-236975" t="-21699" r="-474247" b="-296453"/>
            </a:stretch>
          </a:blipFill>
          <a:scene3d>
            <a:camera prst="orthographicFront"/>
            <a:lightRig rig="threePt" dir="t">
              <a:rot lat="0" lon="0" rev="7500000"/>
            </a:lightRig>
          </a:scene3d>
          <a:sp3d z="254000" extrusionH="63500" contourW="31750" prstMaterial="matte">
            <a:contourClr>
              <a:srgbClr val="2B6030"/>
            </a:contourClr>
          </a:sp3d>
        </p:spPr>
        <p:style>
          <a:lnRef idx="0">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cxnSp>
        <p:nvCxnSpPr>
          <p:cNvPr id="30" name="Прямая соединительная линия 29"/>
          <p:cNvCxnSpPr/>
          <p:nvPr/>
        </p:nvCxnSpPr>
        <p:spPr>
          <a:xfrm>
            <a:off x="646290" y="2179010"/>
            <a:ext cx="5436000" cy="35898"/>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a:off x="629508" y="3303670"/>
            <a:ext cx="5814000" cy="18197"/>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624192" y="4419447"/>
            <a:ext cx="7056000" cy="38585"/>
          </a:xfrm>
          <a:prstGeom prst="line">
            <a:avLst/>
          </a:prstGeom>
          <a:ln w="15875" cap="rnd">
            <a:solidFill>
              <a:srgbClr val="2B6030"/>
            </a:solidFill>
            <a:prstDash val="sysDot"/>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79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ФУНДАМЕНТНЫЕ РАБОТЫ</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4</a:t>
            </a:fld>
            <a:endParaRPr lang="en-US" altLang="ru-RU" sz="1000" b="1" dirty="0" smtClean="0">
              <a:solidFill>
                <a:srgbClr val="19502E"/>
              </a:solidFill>
              <a:latin typeface="Arial" panose="020B0604020202020204" pitchFamily="34" charset="0"/>
            </a:endParaRPr>
          </a:p>
        </p:txBody>
      </p:sp>
      <p:pic>
        <p:nvPicPr>
          <p:cNvPr id="10" name="Рисунок 9"/>
          <p:cNvPicPr>
            <a:picLocks noChangeAspect="1"/>
          </p:cNvPicPr>
          <p:nvPr/>
        </p:nvPicPr>
        <p:blipFill rotWithShape="1">
          <a:blip r:embed="rId2">
            <a:extLst>
              <a:ext uri="{28A0092B-C50C-407E-A947-70E740481C1C}">
                <a14:useLocalDpi xmlns:a14="http://schemas.microsoft.com/office/drawing/2010/main" val="0"/>
              </a:ext>
            </a:extLst>
          </a:blip>
          <a:srcRect l="8406" t="61995" r="54814" b="-230"/>
          <a:stretch/>
        </p:blipFill>
        <p:spPr>
          <a:xfrm>
            <a:off x="7173335" y="2835332"/>
            <a:ext cx="1525079" cy="1281725"/>
          </a:xfrm>
          <a:prstGeom prst="rect">
            <a:avLst/>
          </a:prstGeom>
        </p:spPr>
      </p:pic>
      <p:pic>
        <p:nvPicPr>
          <p:cNvPr id="16" name="Рисунок 15"/>
          <p:cNvPicPr>
            <a:picLocks noChangeAspect="1"/>
          </p:cNvPicPr>
          <p:nvPr/>
        </p:nvPicPr>
        <p:blipFill rotWithShape="1">
          <a:blip r:embed="rId2">
            <a:extLst>
              <a:ext uri="{28A0092B-C50C-407E-A947-70E740481C1C}">
                <a14:useLocalDpi xmlns:a14="http://schemas.microsoft.com/office/drawing/2010/main" val="0"/>
              </a:ext>
            </a:extLst>
          </a:blip>
          <a:srcRect l="11002" t="11810" r="54140" b="52756"/>
          <a:stretch/>
        </p:blipFill>
        <p:spPr>
          <a:xfrm>
            <a:off x="8184275" y="1718236"/>
            <a:ext cx="1544109" cy="1268918"/>
          </a:xfrm>
          <a:prstGeom prst="rect">
            <a:avLst/>
          </a:prstGeom>
        </p:spPr>
      </p:pic>
      <p:sp>
        <p:nvSpPr>
          <p:cNvPr id="17" name="TextBox 16"/>
          <p:cNvSpPr txBox="1"/>
          <p:nvPr/>
        </p:nvSpPr>
        <p:spPr>
          <a:xfrm>
            <a:off x="542224" y="1484784"/>
            <a:ext cx="6516883" cy="3698448"/>
          </a:xfrm>
          <a:prstGeom prst="rect">
            <a:avLst/>
          </a:prstGeom>
          <a:noFill/>
        </p:spPr>
        <p:txBody>
          <a:bodyPr wrap="square" rtlCol="0">
            <a:spAutoFit/>
          </a:bodyPr>
          <a:lstStyle/>
          <a:p>
            <a:pPr algn="just"/>
            <a:endParaRPr lang="ru-RU" sz="1600" b="1" dirty="0" smtClean="0">
              <a:solidFill>
                <a:srgbClr val="2B6030"/>
              </a:solidFill>
              <a:latin typeface="Arial" panose="020B0604020202020204" pitchFamily="34" charset="0"/>
            </a:endParaRPr>
          </a:p>
          <a:p>
            <a:r>
              <a:rPr lang="ru-RU" sz="1400" b="1" dirty="0" smtClean="0">
                <a:solidFill>
                  <a:srgbClr val="2B6030"/>
                </a:solidFill>
                <a:latin typeface="Arial" panose="020B0604020202020204" pitchFamily="34" charset="0"/>
              </a:rPr>
              <a:t>Виды фундамента</a:t>
            </a:r>
            <a:r>
              <a:rPr lang="ru-RU" sz="1400" b="1" dirty="0" smtClean="0">
                <a:latin typeface="Arial" panose="020B0604020202020204" pitchFamily="34" charset="0"/>
              </a:rPr>
              <a:t>:</a:t>
            </a:r>
          </a:p>
          <a:p>
            <a:endParaRPr lang="ru-RU" sz="1400" b="1" dirty="0" smtClean="0">
              <a:latin typeface="Arial" panose="020B0604020202020204" pitchFamily="34" charset="0"/>
            </a:endParaRPr>
          </a:p>
          <a:p>
            <a:pPr marL="285750" indent="-285750">
              <a:spcBef>
                <a:spcPts val="10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Ленточный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Свайно-</a:t>
            </a:r>
            <a:r>
              <a:rPr lang="ru-RU" sz="1300" dirty="0" err="1" smtClean="0">
                <a:latin typeface="Arial" panose="020B0604020202020204" pitchFamily="34" charset="0"/>
              </a:rPr>
              <a:t>ростверковый</a:t>
            </a:r>
            <a:r>
              <a:rPr lang="ru-RU" sz="1300" dirty="0" smtClean="0">
                <a:latin typeface="Arial" panose="020B0604020202020204" pitchFamily="34" charset="0"/>
              </a:rPr>
              <a:t> или буронабивной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Кирпичный</a:t>
            </a:r>
          </a:p>
          <a:p>
            <a:pPr marL="285750" indent="-285750">
              <a:spcBef>
                <a:spcPts val="2600"/>
              </a:spcBef>
              <a:spcAft>
                <a:spcPts val="2600"/>
              </a:spcAft>
              <a:buClr>
                <a:srgbClr val="FFC000"/>
              </a:buClr>
              <a:buSzPct val="100000"/>
              <a:buFont typeface="Wingdings" panose="05000000000000000000" pitchFamily="2" charset="2"/>
              <a:buChar char="q"/>
            </a:pPr>
            <a:r>
              <a:rPr lang="ru-RU" sz="1300" dirty="0" smtClean="0">
                <a:latin typeface="Arial" panose="020B0604020202020204" pitchFamily="34" charset="0"/>
              </a:rPr>
              <a:t>Плитный</a:t>
            </a:r>
          </a:p>
        </p:txBody>
      </p:sp>
      <p:pic>
        <p:nvPicPr>
          <p:cNvPr id="19" name="Рисунок 18"/>
          <p:cNvPicPr>
            <a:picLocks noChangeAspect="1"/>
          </p:cNvPicPr>
          <p:nvPr/>
        </p:nvPicPr>
        <p:blipFill rotWithShape="1">
          <a:blip r:embed="rId3" cstate="print">
            <a:extLst>
              <a:ext uri="{28A0092B-C50C-407E-A947-70E740481C1C}">
                <a14:useLocalDpi xmlns:a14="http://schemas.microsoft.com/office/drawing/2010/main" val="0"/>
              </a:ext>
            </a:extLst>
          </a:blip>
          <a:srcRect l="14622" r="21728"/>
          <a:stretch/>
        </p:blipFill>
        <p:spPr>
          <a:xfrm>
            <a:off x="5960649" y="3783683"/>
            <a:ext cx="1670186" cy="1210342"/>
          </a:xfrm>
          <a:prstGeom prst="rect">
            <a:avLst/>
          </a:prstGeom>
        </p:spPr>
      </p:pic>
      <p:cxnSp>
        <p:nvCxnSpPr>
          <p:cNvPr id="21" name="Прямая соединительная линия 20"/>
          <p:cNvCxnSpPr/>
          <p:nvPr/>
        </p:nvCxnSpPr>
        <p:spPr>
          <a:xfrm>
            <a:off x="4129173" y="3301142"/>
            <a:ext cx="3209235" cy="6546"/>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flipV="1">
            <a:off x="1793730" y="2432423"/>
            <a:ext cx="6480782" cy="12109"/>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sp>
        <p:nvSpPr>
          <p:cNvPr id="30" name="Прямоугольник 29"/>
          <p:cNvSpPr/>
          <p:nvPr/>
        </p:nvSpPr>
        <p:spPr>
          <a:xfrm>
            <a:off x="542224" y="819568"/>
            <a:ext cx="8929563" cy="523220"/>
          </a:xfrm>
          <a:prstGeom prst="rect">
            <a:avLst/>
          </a:prstGeom>
        </p:spPr>
        <p:txBody>
          <a:bodyPr wrap="square">
            <a:spAutoFit/>
          </a:bodyPr>
          <a:lstStyle/>
          <a:p>
            <a:pPr algn="just"/>
            <a:r>
              <a:rPr lang="ru-RU" sz="1400" b="1" dirty="0" smtClean="0">
                <a:latin typeface="Arial" panose="020B0604020202020204" pitchFamily="34" charset="0"/>
              </a:rPr>
              <a:t>Фундамент – основополагающая часть любого строения, поскольку именно правильность выбора и закладки фундамента влияет на длительность срока эксплуатации здания</a:t>
            </a:r>
          </a:p>
        </p:txBody>
      </p:sp>
      <p:pic>
        <p:nvPicPr>
          <p:cNvPr id="15" name="Рисунок 14"/>
          <p:cNvPicPr>
            <a:picLocks noChangeAspect="1"/>
          </p:cNvPicPr>
          <p:nvPr/>
        </p:nvPicPr>
        <p:blipFill rotWithShape="1">
          <a:blip r:embed="rId2">
            <a:extLst>
              <a:ext uri="{28A0092B-C50C-407E-A947-70E740481C1C}">
                <a14:useLocalDpi xmlns:a14="http://schemas.microsoft.com/office/drawing/2010/main" val="0"/>
              </a:ext>
            </a:extLst>
          </a:blip>
          <a:srcRect l="59018" t="11942" r="3954" b="52212"/>
          <a:stretch/>
        </p:blipFill>
        <p:spPr>
          <a:xfrm>
            <a:off x="4592960" y="4653137"/>
            <a:ext cx="1656183" cy="1296144"/>
          </a:xfrm>
          <a:prstGeom prst="rect">
            <a:avLst/>
          </a:prstGeom>
        </p:spPr>
      </p:pic>
      <p:cxnSp>
        <p:nvCxnSpPr>
          <p:cNvPr id="18" name="Прямая соединительная линия 17"/>
          <p:cNvCxnSpPr/>
          <p:nvPr/>
        </p:nvCxnSpPr>
        <p:spPr>
          <a:xfrm>
            <a:off x="1640251" y="5008566"/>
            <a:ext cx="2952328" cy="0"/>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a:off x="1799125" y="4155184"/>
            <a:ext cx="4243139" cy="9114"/>
          </a:xfrm>
          <a:prstGeom prst="line">
            <a:avLst/>
          </a:prstGeom>
          <a:ln w="15875" cap="rnd">
            <a:solidFill>
              <a:srgbClr val="2B603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7207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ПОЛ, ОКНА, ДВЕРИ, ОТДЕЛКА</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5</a:t>
            </a:fld>
            <a:endParaRPr lang="en-US" altLang="ru-RU" sz="1000" b="1" dirty="0" smtClean="0">
              <a:solidFill>
                <a:srgbClr val="19502E"/>
              </a:solidFill>
              <a:latin typeface="Arial" panose="020B0604020202020204" pitchFamily="34" charset="0"/>
            </a:endParaRPr>
          </a:p>
        </p:txBody>
      </p:sp>
      <p:sp>
        <p:nvSpPr>
          <p:cNvPr id="17" name="Rectangle 8"/>
          <p:cNvSpPr>
            <a:spLocks noChangeArrowheads="1"/>
          </p:cNvSpPr>
          <p:nvPr>
            <p:custDataLst>
              <p:tags r:id="rId1"/>
            </p:custDataLst>
          </p:nvPr>
        </p:nvSpPr>
        <p:spPr bwMode="gray">
          <a:xfrm>
            <a:off x="642426" y="871622"/>
            <a:ext cx="8838505" cy="430887"/>
          </a:xfrm>
          <a:prstGeom prst="rect">
            <a:avLst/>
          </a:prstGeom>
          <a:noFill/>
          <a:ln w="9525">
            <a:noFill/>
            <a:miter lim="800000"/>
            <a:headEnd/>
            <a:tailEnd/>
          </a:ln>
        </p:spPr>
        <p:txBody>
          <a:bodyPr wrap="square" lIns="0" tIns="0" rIns="0" bIns="0">
            <a:spAutoFit/>
          </a:bodyPr>
          <a:lstStyle/>
          <a:p>
            <a:pPr algn="just" fontAlgn="base">
              <a:buClr>
                <a:srgbClr val="2B6030"/>
              </a:buClr>
              <a:buSzPct val="150000"/>
            </a:pPr>
            <a:r>
              <a:rPr lang="ru-RU" sz="1400" b="1" dirty="0" smtClean="0">
                <a:latin typeface="Arial" panose="020B0604020202020204" pitchFamily="34" charset="0"/>
              </a:rPr>
              <a:t>Возводимый дом должен быть полностью пригодным для постоянного проживания и содержать все необходимые элементы благоустройства</a:t>
            </a:r>
            <a:endParaRPr lang="ru-RU" sz="1600" b="1" dirty="0">
              <a:solidFill>
                <a:srgbClr val="2B6030"/>
              </a:solidFill>
              <a:latin typeface="Arial" panose="020B0604020202020204" pitchFamily="34" charset="0"/>
            </a:endParaRPr>
          </a:p>
        </p:txBody>
      </p:sp>
      <p:pic>
        <p:nvPicPr>
          <p:cNvPr id="18" name="Рисунок 17"/>
          <p:cNvPicPr>
            <a:picLocks noChangeAspect="1"/>
          </p:cNvPicPr>
          <p:nvPr/>
        </p:nvPicPr>
        <p:blipFill rotWithShape="1">
          <a:blip r:embed="rId6"/>
          <a:srcRect l="54225" t="46622" r="15198" b="8978"/>
          <a:stretch/>
        </p:blipFill>
        <p:spPr>
          <a:xfrm>
            <a:off x="4953000" y="4134800"/>
            <a:ext cx="1908000" cy="1908000"/>
          </a:xfrm>
          <a:prstGeom prst="rect">
            <a:avLst/>
          </a:prstGeom>
          <a:ln>
            <a:noFill/>
          </a:ln>
          <a:effectLst/>
        </p:spPr>
      </p:pic>
      <p:pic>
        <p:nvPicPr>
          <p:cNvPr id="19" name="Рисунок 18"/>
          <p:cNvPicPr>
            <a:picLocks noChangeAspect="1"/>
          </p:cNvPicPr>
          <p:nvPr/>
        </p:nvPicPr>
        <p:blipFill rotWithShape="1">
          <a:blip r:embed="rId7" cstate="print">
            <a:extLst>
              <a:ext uri="{BEBA8EAE-BF5A-486C-A8C5-ECC9F3942E4B}">
                <a14:imgProps xmlns:a14="http://schemas.microsoft.com/office/drawing/2010/main">
                  <a14:imgLayer r:embed="rId8">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36758" t="36635" r="54673" b="49608"/>
          <a:stretch/>
        </p:blipFill>
        <p:spPr>
          <a:xfrm>
            <a:off x="7572931" y="4134800"/>
            <a:ext cx="1908000" cy="1908000"/>
          </a:xfrm>
          <a:prstGeom prst="rect">
            <a:avLst/>
          </a:prstGeom>
          <a:ln>
            <a:noFill/>
          </a:ln>
          <a:effectLst/>
        </p:spPr>
      </p:pic>
      <p:sp>
        <p:nvSpPr>
          <p:cNvPr id="20" name="Rectangle 8"/>
          <p:cNvSpPr>
            <a:spLocks noChangeArrowheads="1"/>
          </p:cNvSpPr>
          <p:nvPr>
            <p:custDataLst>
              <p:tags r:id="rId2"/>
            </p:custDataLst>
          </p:nvPr>
        </p:nvSpPr>
        <p:spPr bwMode="gray">
          <a:xfrm>
            <a:off x="633663" y="3910260"/>
            <a:ext cx="4175321" cy="2092881"/>
          </a:xfrm>
          <a:prstGeom prst="rect">
            <a:avLst/>
          </a:prstGeom>
          <a:noFill/>
          <a:ln w="9525">
            <a:noFill/>
            <a:miter lim="800000"/>
            <a:headEnd/>
            <a:tailEnd/>
          </a:ln>
        </p:spPr>
        <p:txBody>
          <a:bodyPr wrap="square" lIns="0" tIns="0" rIns="0" bIns="0">
            <a:spAutoFit/>
          </a:bodyPr>
          <a:lstStyle/>
          <a:p>
            <a:pPr fontAlgn="base">
              <a:spcAft>
                <a:spcPts val="600"/>
              </a:spcAft>
              <a:buClr>
                <a:srgbClr val="2B6030"/>
              </a:buClr>
              <a:buSzPct val="150000"/>
            </a:pPr>
            <a:r>
              <a:rPr lang="ru-RU" sz="1400" b="1" dirty="0" smtClean="0">
                <a:solidFill>
                  <a:srgbClr val="2B6030"/>
                </a:solidFill>
                <a:latin typeface="Arial" panose="020B0604020202020204" pitchFamily="34" charset="0"/>
              </a:rPr>
              <a:t>Отделка дома (</a:t>
            </a:r>
            <a:r>
              <a:rPr lang="ru-RU" sz="1100" b="1" i="1" dirty="0">
                <a:solidFill>
                  <a:srgbClr val="2B6030"/>
                </a:solidFill>
                <a:latin typeface="Arial" panose="020B0604020202020204" pitchFamily="34" charset="0"/>
              </a:rPr>
              <a:t>по желанию заемщика):</a:t>
            </a:r>
          </a:p>
          <a:p>
            <a:pPr marL="285750" indent="-285750" algn="just">
              <a:buClr>
                <a:srgbClr val="FFC000"/>
              </a:buClr>
              <a:buSzPct val="100000"/>
              <a:buFont typeface="Wingdings" panose="05000000000000000000" pitchFamily="2" charset="2"/>
              <a:buChar char="q"/>
            </a:pPr>
            <a:r>
              <a:rPr lang="ru-RU" sz="1300" dirty="0" smtClean="0">
                <a:latin typeface="Arial" panose="020B0604020202020204" pitchFamily="34" charset="0"/>
              </a:rPr>
              <a:t>Внешняя - </a:t>
            </a:r>
            <a:r>
              <a:rPr lang="ru-RU" sz="1300" dirty="0">
                <a:latin typeface="Arial" panose="020B0604020202020204" pitchFamily="34" charset="0"/>
              </a:rPr>
              <a:t>фасадные </a:t>
            </a:r>
            <a:r>
              <a:rPr lang="ru-RU" sz="1300" dirty="0" smtClean="0">
                <a:latin typeface="Arial" panose="020B0604020202020204" pitchFamily="34" charset="0"/>
              </a:rPr>
              <a:t>работы:</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Облицовка наружных стен</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Штукатурка</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Покраска</a:t>
            </a:r>
          </a:p>
          <a:p>
            <a:pPr marL="285750" algn="just" fontAlgn="base">
              <a:spcBef>
                <a:spcPts val="0"/>
              </a:spcBef>
              <a:spcAft>
                <a:spcPts val="0"/>
              </a:spcAft>
              <a:buClr>
                <a:srgbClr val="FFC000"/>
              </a:buClr>
              <a:buSzPct val="100000"/>
            </a:pPr>
            <a:endParaRPr lang="ru-RU" sz="1300" dirty="0" smtClean="0">
              <a:latin typeface="Arial" panose="020B0604020202020204" pitchFamily="34" charset="0"/>
            </a:endParaRPr>
          </a:p>
          <a:p>
            <a:pPr marL="285750" indent="-285750" algn="just" fontAlgn="base">
              <a:buClr>
                <a:srgbClr val="FFC000"/>
              </a:buClr>
              <a:buSzPct val="100000"/>
              <a:buFont typeface="Wingdings" panose="05000000000000000000" pitchFamily="2" charset="2"/>
              <a:buChar char="q"/>
            </a:pPr>
            <a:r>
              <a:rPr lang="ru-RU" sz="1300" dirty="0" smtClean="0">
                <a:latin typeface="Arial" panose="020B0604020202020204" pitchFamily="34" charset="0"/>
              </a:rPr>
              <a:t>Внутренняя:</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Пол: паркет, ламинат, плитка, линолеум</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Стены: штукатурка, обои, покраска</a:t>
            </a:r>
          </a:p>
          <a:p>
            <a:pPr marL="571500" indent="-285750" algn="just" fontAlgn="base">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Потолки: штукатурка, натяжные, навесные</a:t>
            </a:r>
          </a:p>
        </p:txBody>
      </p:sp>
      <p:sp>
        <p:nvSpPr>
          <p:cNvPr id="22" name="Прямоугольник 21"/>
          <p:cNvSpPr/>
          <p:nvPr/>
        </p:nvSpPr>
        <p:spPr>
          <a:xfrm>
            <a:off x="568178" y="2708920"/>
            <a:ext cx="3816424" cy="560153"/>
          </a:xfrm>
          <a:prstGeom prst="rect">
            <a:avLst/>
          </a:prstGeom>
        </p:spPr>
        <p:txBody>
          <a:bodyPr wrap="square">
            <a:spAutoFit/>
          </a:bodyPr>
          <a:lstStyle/>
          <a:p>
            <a:pPr>
              <a:lnSpc>
                <a:spcPct val="80000"/>
              </a:lnSpc>
              <a:spcBef>
                <a:spcPts val="600"/>
              </a:spcBef>
              <a:spcAft>
                <a:spcPts val="600"/>
              </a:spcAft>
              <a:buClr>
                <a:srgbClr val="FFC000"/>
              </a:buClr>
              <a:buSzPct val="150000"/>
            </a:pPr>
            <a:r>
              <a:rPr lang="ru-RU" sz="2400" b="1" dirty="0">
                <a:solidFill>
                  <a:srgbClr val="2B6030"/>
                </a:solidFill>
                <a:latin typeface="Arial" panose="020B0604020202020204" pitchFamily="34" charset="0"/>
              </a:rPr>
              <a:t>!</a:t>
            </a:r>
            <a:r>
              <a:rPr lang="ru-RU" sz="2400" b="1" dirty="0">
                <a:solidFill>
                  <a:srgbClr val="00B050"/>
                </a:solidFill>
                <a:latin typeface="Arial" panose="020B0604020202020204" pitchFamily="34" charset="0"/>
              </a:rPr>
              <a:t> </a:t>
            </a:r>
            <a:r>
              <a:rPr lang="ru-RU" sz="1400" dirty="0" smtClean="0">
                <a:latin typeface="Arial" panose="020B0604020202020204" pitchFamily="34" charset="0"/>
              </a:rPr>
              <a:t>Построенный дом должен содержать входную дверь и окна</a:t>
            </a:r>
            <a:endParaRPr lang="ru-RU" sz="1600" dirty="0">
              <a:latin typeface="Arial" panose="020B0604020202020204" pitchFamily="34" charset="0"/>
            </a:endParaRPr>
          </a:p>
        </p:txBody>
      </p:sp>
      <p:grpSp>
        <p:nvGrpSpPr>
          <p:cNvPr id="2" name="Группа 1"/>
          <p:cNvGrpSpPr/>
          <p:nvPr/>
        </p:nvGrpSpPr>
        <p:grpSpPr>
          <a:xfrm>
            <a:off x="4943078" y="1031634"/>
            <a:ext cx="4637061" cy="2901422"/>
            <a:chOff x="4953000" y="1484784"/>
            <a:chExt cx="4637061" cy="2901422"/>
          </a:xfrm>
        </p:grpSpPr>
        <p:pic>
          <p:nvPicPr>
            <p:cNvPr id="28" name="Рисунок 27"/>
            <p:cNvPicPr>
              <a:picLocks noChangeAspect="1"/>
            </p:cNvPicPr>
            <p:nvPr/>
          </p:nvPicPr>
          <p:blipFill rotWithShape="1">
            <a:blip r:embed="rId9">
              <a:extLst>
                <a:ext uri="{28A0092B-C50C-407E-A947-70E740481C1C}">
                  <a14:useLocalDpi xmlns:a14="http://schemas.microsoft.com/office/drawing/2010/main" val="0"/>
                </a:ext>
              </a:extLst>
            </a:blip>
            <a:srcRect b="34545"/>
            <a:stretch/>
          </p:blipFill>
          <p:spPr>
            <a:xfrm>
              <a:off x="4953000" y="1484784"/>
              <a:ext cx="4626934" cy="2785106"/>
            </a:xfrm>
            <a:prstGeom prst="rect">
              <a:avLst/>
            </a:prstGeom>
            <a:ln>
              <a:noFill/>
            </a:ln>
            <a:effectLst>
              <a:softEdge rad="112500"/>
            </a:effectLst>
          </p:spPr>
        </p:pic>
        <p:pic>
          <p:nvPicPr>
            <p:cNvPr id="29" name="Рисунок 28"/>
            <p:cNvPicPr>
              <a:picLocks noChangeAspect="1"/>
            </p:cNvPicPr>
            <p:nvPr/>
          </p:nvPicPr>
          <p:blipFill rotWithShape="1">
            <a:blip r:embed="rId10" cstate="print">
              <a:extLst>
                <a:ext uri="{28A0092B-C50C-407E-A947-70E740481C1C}">
                  <a14:useLocalDpi xmlns:a14="http://schemas.microsoft.com/office/drawing/2010/main" val="0"/>
                </a:ext>
              </a:extLst>
            </a:blip>
            <a:srcRect l="47930" t="34440" r="4360" b="8915"/>
            <a:stretch/>
          </p:blipFill>
          <p:spPr>
            <a:xfrm>
              <a:off x="7583765" y="3195254"/>
              <a:ext cx="2006296" cy="1190952"/>
            </a:xfrm>
            <a:prstGeom prst="rect">
              <a:avLst/>
            </a:prstGeom>
            <a:ln>
              <a:noFill/>
            </a:ln>
            <a:effectLst>
              <a:softEdge rad="112500"/>
            </a:effectLst>
          </p:spPr>
        </p:pic>
        <p:pic>
          <p:nvPicPr>
            <p:cNvPr id="30" name="Рисунок 29"/>
            <p:cNvPicPr>
              <a:picLocks noChangeAspect="1"/>
            </p:cNvPicPr>
            <p:nvPr/>
          </p:nvPicPr>
          <p:blipFill rotWithShape="1">
            <a:blip r:embed="rId6"/>
            <a:srcRect l="52888" t="45667" r="12979" b="10787"/>
            <a:stretch/>
          </p:blipFill>
          <p:spPr>
            <a:xfrm>
              <a:off x="5665425" y="2459549"/>
              <a:ext cx="794520" cy="917629"/>
            </a:xfrm>
            <a:prstGeom prst="rect">
              <a:avLst/>
            </a:prstGeom>
            <a:ln>
              <a:noFill/>
            </a:ln>
            <a:effectLst>
              <a:softEdge rad="88900"/>
            </a:effectLst>
          </p:spPr>
        </p:pic>
        <p:pic>
          <p:nvPicPr>
            <p:cNvPr id="31" name="Рисунок 30"/>
            <p:cNvPicPr>
              <a:picLocks noChangeAspect="1"/>
            </p:cNvPicPr>
            <p:nvPr/>
          </p:nvPicPr>
          <p:blipFill rotWithShape="1">
            <a:blip r:embed="rId11" cstate="print">
              <a:extLst>
                <a:ext uri="{28A0092B-C50C-407E-A947-70E740481C1C}">
                  <a14:useLocalDpi xmlns:a14="http://schemas.microsoft.com/office/drawing/2010/main" val="0"/>
                </a:ext>
              </a:extLst>
            </a:blip>
            <a:srcRect l="36360" t="38065" r="56312" b="50066"/>
            <a:stretch/>
          </p:blipFill>
          <p:spPr>
            <a:xfrm>
              <a:off x="7817597" y="2163717"/>
              <a:ext cx="404685" cy="460252"/>
            </a:xfrm>
            <a:prstGeom prst="rect">
              <a:avLst/>
            </a:prstGeom>
            <a:ln>
              <a:noFill/>
            </a:ln>
            <a:effectLst>
              <a:softEdge rad="38100"/>
            </a:effectLst>
          </p:spPr>
        </p:pic>
      </p:grpSp>
      <p:sp>
        <p:nvSpPr>
          <p:cNvPr id="33" name="Rectangle 8"/>
          <p:cNvSpPr>
            <a:spLocks noChangeArrowheads="1"/>
          </p:cNvSpPr>
          <p:nvPr>
            <p:custDataLst>
              <p:tags r:id="rId3"/>
            </p:custDataLst>
          </p:nvPr>
        </p:nvSpPr>
        <p:spPr bwMode="gray">
          <a:xfrm>
            <a:off x="633662" y="1460942"/>
            <a:ext cx="4596363" cy="1192634"/>
          </a:xfrm>
          <a:prstGeom prst="rect">
            <a:avLst/>
          </a:prstGeom>
          <a:noFill/>
          <a:ln w="9525">
            <a:noFill/>
            <a:miter lim="800000"/>
            <a:headEnd/>
            <a:tailEnd/>
          </a:ln>
        </p:spPr>
        <p:txBody>
          <a:bodyPr wrap="square" lIns="0" tIns="0" rIns="0" bIns="0">
            <a:spAutoFit/>
          </a:bodyPr>
          <a:lstStyle/>
          <a:p>
            <a:pPr fontAlgn="base">
              <a:spcAft>
                <a:spcPts val="600"/>
              </a:spcAft>
              <a:buClr>
                <a:srgbClr val="2B6030"/>
              </a:buClr>
              <a:buSzPct val="150000"/>
            </a:pPr>
            <a:r>
              <a:rPr lang="ru-RU" sz="1400" b="1" dirty="0" smtClean="0">
                <a:solidFill>
                  <a:srgbClr val="2B6030"/>
                </a:solidFill>
                <a:latin typeface="Arial" panose="020B0604020202020204" pitchFamily="34" charset="0"/>
              </a:rPr>
              <a:t>Напольное покрытие </a:t>
            </a:r>
            <a:r>
              <a:rPr lang="ru-RU" sz="1100" b="1" i="1" dirty="0" smtClean="0">
                <a:solidFill>
                  <a:srgbClr val="2B6030"/>
                </a:solidFill>
                <a:latin typeface="Arial" panose="020B0604020202020204" pitchFamily="34" charset="0"/>
              </a:rPr>
              <a:t>(по желанию заемщика)</a:t>
            </a:r>
            <a:r>
              <a:rPr lang="ru-RU" sz="1400" b="1" dirty="0" smtClean="0">
                <a:solidFill>
                  <a:srgbClr val="2B6030"/>
                </a:solidFill>
                <a:latin typeface="Arial" panose="020B0604020202020204" pitchFamily="34" charset="0"/>
              </a:rPr>
              <a:t>, проемы:</a:t>
            </a:r>
          </a:p>
          <a:p>
            <a:pPr marL="285750" indent="-285750">
              <a:lnSpc>
                <a:spcPct val="150000"/>
              </a:lnSpc>
              <a:spcBef>
                <a:spcPts val="0"/>
              </a:spcBef>
              <a:buClr>
                <a:srgbClr val="FFC000"/>
              </a:buClr>
              <a:buSzPct val="100000"/>
              <a:buFont typeface="Wingdings" panose="05000000000000000000" pitchFamily="2" charset="2"/>
              <a:buChar char="q"/>
            </a:pPr>
            <a:r>
              <a:rPr lang="ru-RU" sz="1300" dirty="0" smtClean="0">
                <a:latin typeface="Arial" panose="020B0604020202020204" pitchFamily="34" charset="0"/>
              </a:rPr>
              <a:t>Пол: стяжка, половая рейка</a:t>
            </a:r>
          </a:p>
          <a:p>
            <a:pPr marL="285750" indent="-285750">
              <a:lnSpc>
                <a:spcPct val="150000"/>
              </a:lnSpc>
              <a:buClr>
                <a:srgbClr val="FFC000"/>
              </a:buClr>
              <a:buSzPct val="100000"/>
              <a:buFont typeface="Wingdings" panose="05000000000000000000" pitchFamily="2" charset="2"/>
              <a:buChar char="q"/>
            </a:pPr>
            <a:r>
              <a:rPr lang="ru-RU" sz="1300" dirty="0" smtClean="0">
                <a:latin typeface="Arial" panose="020B0604020202020204" pitchFamily="34" charset="0"/>
              </a:rPr>
              <a:t>Окна: рамные, стеклопакеты</a:t>
            </a:r>
          </a:p>
          <a:p>
            <a:pPr marL="285750" indent="-285750">
              <a:lnSpc>
                <a:spcPct val="150000"/>
              </a:lnSpc>
              <a:buClr>
                <a:srgbClr val="FFC000"/>
              </a:buClr>
              <a:buSzPct val="100000"/>
              <a:buFont typeface="Wingdings" panose="05000000000000000000" pitchFamily="2" charset="2"/>
              <a:buChar char="q"/>
            </a:pPr>
            <a:r>
              <a:rPr lang="ru-RU" sz="1300" dirty="0" smtClean="0">
                <a:latin typeface="Arial" panose="020B0604020202020204" pitchFamily="34" charset="0"/>
              </a:rPr>
              <a:t>Входная дверь: деревянная, металлическая</a:t>
            </a:r>
          </a:p>
        </p:txBody>
      </p:sp>
      <p:sp>
        <p:nvSpPr>
          <p:cNvPr id="3" name="Полилиния 2"/>
          <p:cNvSpPr/>
          <p:nvPr/>
        </p:nvSpPr>
        <p:spPr>
          <a:xfrm>
            <a:off x="6263640" y="2304288"/>
            <a:ext cx="246888" cy="1828800"/>
          </a:xfrm>
          <a:custGeom>
            <a:avLst/>
            <a:gdLst>
              <a:gd name="connsiteX0" fmla="*/ 0 w 246888"/>
              <a:gd name="connsiteY0" fmla="*/ 0 h 1828800"/>
              <a:gd name="connsiteX1" fmla="*/ 246888 w 246888"/>
              <a:gd name="connsiteY1" fmla="*/ 0 h 1828800"/>
              <a:gd name="connsiteX2" fmla="*/ 246888 w 246888"/>
              <a:gd name="connsiteY2" fmla="*/ 1828800 h 1828800"/>
            </a:gdLst>
            <a:ahLst/>
            <a:cxnLst>
              <a:cxn ang="0">
                <a:pos x="connsiteX0" y="connsiteY0"/>
              </a:cxn>
              <a:cxn ang="0">
                <a:pos x="connsiteX1" y="connsiteY1"/>
              </a:cxn>
              <a:cxn ang="0">
                <a:pos x="connsiteX2" y="connsiteY2"/>
              </a:cxn>
            </a:cxnLst>
            <a:rect l="l" t="t" r="r" b="b"/>
            <a:pathLst>
              <a:path w="246888" h="1828800">
                <a:moveTo>
                  <a:pt x="0" y="0"/>
                </a:moveTo>
                <a:lnTo>
                  <a:pt x="246888" y="0"/>
                </a:lnTo>
                <a:lnTo>
                  <a:pt x="246888" y="1828800"/>
                </a:lnTo>
              </a:path>
            </a:pathLst>
          </a:custGeom>
          <a:noFill/>
          <a:ln w="19050" cap="rnd">
            <a:solidFill>
              <a:srgbClr val="2B6030"/>
            </a:solidFill>
            <a:prstDash val="sysDot"/>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Полилиния 20"/>
          <p:cNvSpPr/>
          <p:nvPr/>
        </p:nvSpPr>
        <p:spPr>
          <a:xfrm flipH="1">
            <a:off x="7706424" y="2006399"/>
            <a:ext cx="161756" cy="2126689"/>
          </a:xfrm>
          <a:custGeom>
            <a:avLst/>
            <a:gdLst>
              <a:gd name="connsiteX0" fmla="*/ 0 w 246888"/>
              <a:gd name="connsiteY0" fmla="*/ 0 h 1828800"/>
              <a:gd name="connsiteX1" fmla="*/ 246888 w 246888"/>
              <a:gd name="connsiteY1" fmla="*/ 0 h 1828800"/>
              <a:gd name="connsiteX2" fmla="*/ 246888 w 246888"/>
              <a:gd name="connsiteY2" fmla="*/ 1828800 h 1828800"/>
            </a:gdLst>
            <a:ahLst/>
            <a:cxnLst>
              <a:cxn ang="0">
                <a:pos x="connsiteX0" y="connsiteY0"/>
              </a:cxn>
              <a:cxn ang="0">
                <a:pos x="connsiteX1" y="connsiteY1"/>
              </a:cxn>
              <a:cxn ang="0">
                <a:pos x="connsiteX2" y="connsiteY2"/>
              </a:cxn>
            </a:cxnLst>
            <a:rect l="l" t="t" r="r" b="b"/>
            <a:pathLst>
              <a:path w="246888" h="1828800">
                <a:moveTo>
                  <a:pt x="0" y="0"/>
                </a:moveTo>
                <a:lnTo>
                  <a:pt x="246888" y="0"/>
                </a:lnTo>
                <a:lnTo>
                  <a:pt x="246888" y="1828800"/>
                </a:lnTo>
              </a:path>
            </a:pathLst>
          </a:custGeom>
          <a:noFill/>
          <a:ln w="19050" cap="rnd">
            <a:solidFill>
              <a:srgbClr val="2B6030"/>
            </a:solidFill>
            <a:prstDash val="sysDot"/>
            <a:headEnd type="oval"/>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49868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ИНЖЕНЕРНЫЕ КОММУНИКАЦИИ</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6</a:t>
            </a:fld>
            <a:endParaRPr lang="en-US" altLang="ru-RU" sz="1000" b="1" dirty="0" smtClean="0">
              <a:solidFill>
                <a:srgbClr val="19502E"/>
              </a:solidFill>
              <a:latin typeface="Arial" panose="020B0604020202020204" pitchFamily="34" charset="0"/>
            </a:endParaRPr>
          </a:p>
        </p:txBody>
      </p:sp>
      <p:pic>
        <p:nvPicPr>
          <p:cNvPr id="25" name="Рисунок 24"/>
          <p:cNvPicPr>
            <a:picLocks noChangeAspect="1"/>
          </p:cNvPicPr>
          <p:nvPr/>
        </p:nvPicPr>
        <p:blipFill rotWithShape="1">
          <a:blip r:embed="rId6">
            <a:extLst>
              <a:ext uri="{28A0092B-C50C-407E-A947-70E740481C1C}">
                <a14:useLocalDpi xmlns:a14="http://schemas.microsoft.com/office/drawing/2010/main" val="0"/>
              </a:ext>
            </a:extLst>
          </a:blip>
          <a:srcRect r="1797"/>
          <a:stretch/>
        </p:blipFill>
        <p:spPr>
          <a:xfrm>
            <a:off x="4798139" y="2772618"/>
            <a:ext cx="5001320" cy="3162300"/>
          </a:xfrm>
          <a:prstGeom prst="rect">
            <a:avLst/>
          </a:prstGeom>
        </p:spPr>
      </p:pic>
      <p:sp>
        <p:nvSpPr>
          <p:cNvPr id="34" name="Rectangle 8"/>
          <p:cNvSpPr>
            <a:spLocks noChangeArrowheads="1"/>
          </p:cNvSpPr>
          <p:nvPr>
            <p:custDataLst>
              <p:tags r:id="rId1"/>
            </p:custDataLst>
          </p:nvPr>
        </p:nvSpPr>
        <p:spPr bwMode="gray">
          <a:xfrm>
            <a:off x="632520" y="866184"/>
            <a:ext cx="8641655" cy="430887"/>
          </a:xfrm>
          <a:prstGeom prst="rect">
            <a:avLst/>
          </a:prstGeom>
          <a:noFill/>
          <a:ln w="9525">
            <a:noFill/>
            <a:miter lim="800000"/>
            <a:headEnd/>
            <a:tailEnd/>
          </a:ln>
        </p:spPr>
        <p:txBody>
          <a:bodyPr wrap="square" lIns="0" tIns="0" rIns="0" bIns="0">
            <a:spAutoFit/>
          </a:bodyPr>
          <a:lstStyle/>
          <a:p>
            <a:pPr algn="just">
              <a:spcAft>
                <a:spcPts val="1200"/>
              </a:spcAft>
              <a:buClr>
                <a:srgbClr val="2B6030"/>
              </a:buClr>
              <a:buSzPct val="150000"/>
            </a:pPr>
            <a:r>
              <a:rPr lang="ru-RU" sz="1400" b="1" dirty="0" smtClean="0">
                <a:latin typeface="Arial" panose="020B0604020202020204" pitchFamily="34" charset="0"/>
              </a:rPr>
              <a:t>Проектно-сметная документация должна содержать положения об обеспечении возводимого дома централизованными или автономными инженерными системами и подключение к ним</a:t>
            </a:r>
            <a:endParaRPr lang="ru-RU" sz="1100" dirty="0" smtClean="0">
              <a:cs typeface="Times New Roman" panose="02020603050405020304" pitchFamily="18" charset="0"/>
            </a:endParaRPr>
          </a:p>
        </p:txBody>
      </p:sp>
      <p:sp>
        <p:nvSpPr>
          <p:cNvPr id="9" name="Rectangle 8"/>
          <p:cNvSpPr>
            <a:spLocks noChangeArrowheads="1"/>
          </p:cNvSpPr>
          <p:nvPr>
            <p:custDataLst>
              <p:tags r:id="rId2"/>
            </p:custDataLst>
          </p:nvPr>
        </p:nvSpPr>
        <p:spPr bwMode="gray">
          <a:xfrm>
            <a:off x="632520" y="1412776"/>
            <a:ext cx="5400600" cy="5078313"/>
          </a:xfrm>
          <a:prstGeom prst="rect">
            <a:avLst/>
          </a:prstGeom>
          <a:noFill/>
          <a:ln w="9525">
            <a:noFill/>
            <a:miter lim="800000"/>
            <a:headEnd/>
            <a:tailEnd/>
          </a:ln>
        </p:spPr>
        <p:txBody>
          <a:bodyPr wrap="square" lIns="0" tIns="0" rIns="0" bIns="0">
            <a:spAutoFit/>
          </a:bodyPr>
          <a:lstStyle/>
          <a:p>
            <a:pPr marL="285750" indent="-285750" fontAlgn="base">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Электроснабжение:</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Постоянное электроснабжение </a:t>
            </a:r>
            <a:r>
              <a:rPr lang="ru-RU" sz="1300" dirty="0">
                <a:latin typeface="Arial" panose="020B0604020202020204" pitchFamily="34" charset="0"/>
              </a:rPr>
              <a:t>от внешнего </a:t>
            </a:r>
            <a:r>
              <a:rPr lang="ru-RU" sz="1300" dirty="0" smtClean="0">
                <a:latin typeface="Arial" panose="020B0604020202020204" pitchFamily="34" charset="0"/>
              </a:rPr>
              <a:t>источника</a:t>
            </a:r>
            <a:endParaRPr lang="ru-RU" sz="1300" dirty="0">
              <a:latin typeface="Arial" panose="020B0604020202020204" pitchFamily="34" charset="0"/>
            </a:endParaRP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Разводка сетей по дому</a:t>
            </a:r>
          </a:p>
          <a:p>
            <a:pPr marL="285750" indent="-285750" fontAlgn="base">
              <a:spcBef>
                <a:spcPts val="0"/>
              </a:spcBef>
              <a:spcAft>
                <a:spcPts val="300"/>
              </a:spcAft>
              <a:buClr>
                <a:srgbClr val="FFC000"/>
              </a:buClr>
              <a:buSzPct val="100000"/>
              <a:buFont typeface="Wingdings" panose="05000000000000000000" pitchFamily="2" charset="2"/>
              <a:buChar char="q"/>
            </a:pPr>
            <a:endParaRPr lang="ru-RU" sz="1300" dirty="0" smtClean="0">
              <a:latin typeface="Arial" panose="020B0604020202020204" pitchFamily="34" charset="0"/>
            </a:endParaRP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Водоснабжение:</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Центральное водоснабжение</a:t>
            </a:r>
          </a:p>
          <a:p>
            <a:pPr marL="571500" indent="-285750" fontAlgn="base">
              <a:spcAft>
                <a:spcPts val="1200"/>
              </a:spcAft>
              <a:buClr>
                <a:srgbClr val="FFC000"/>
              </a:buClr>
              <a:buSzPct val="100000"/>
              <a:buFont typeface="Wingdings" panose="05000000000000000000" pitchFamily="2" charset="2"/>
              <a:buChar char="§"/>
            </a:pPr>
            <a:r>
              <a:rPr lang="ru-RU" sz="1300" dirty="0" smtClean="0">
                <a:latin typeface="Arial" panose="020B0604020202020204" pitchFamily="34" charset="0"/>
              </a:rPr>
              <a:t>Бурение </a:t>
            </a:r>
            <a:r>
              <a:rPr lang="ru-RU" sz="1300" smtClean="0">
                <a:latin typeface="Arial" panose="020B0604020202020204" pitchFamily="34" charset="0"/>
              </a:rPr>
              <a:t>водозаборной </a:t>
            </a:r>
            <a:r>
              <a:rPr lang="ru-RU" sz="1300" smtClean="0">
                <a:latin typeface="Arial" panose="020B0604020202020204" pitchFamily="34" charset="0"/>
              </a:rPr>
              <a:t>скважины/колодец </a:t>
            </a:r>
            <a:r>
              <a:rPr lang="ru-RU" sz="1300" dirty="0" smtClean="0">
                <a:latin typeface="Arial" panose="020B0604020202020204" pitchFamily="34" charset="0"/>
              </a:rPr>
              <a:t>с погружным насосом на участке </a:t>
            </a: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Отопление:</a:t>
            </a:r>
          </a:p>
          <a:p>
            <a:pPr marL="571500" indent="-285750">
              <a:spcAft>
                <a:spcPts val="1200"/>
              </a:spcAft>
              <a:buClr>
                <a:srgbClr val="FFC000"/>
              </a:buClr>
              <a:buSzPct val="100000"/>
              <a:buFont typeface="Wingdings" panose="05000000000000000000" pitchFamily="2" charset="2"/>
              <a:buChar char="§"/>
            </a:pPr>
            <a:r>
              <a:rPr lang="ru-RU" sz="1300" dirty="0">
                <a:latin typeface="Arial" panose="020B0604020202020204" pitchFamily="34" charset="0"/>
              </a:rPr>
              <a:t>Централизованные или автономные инженерные системы (</a:t>
            </a:r>
            <a:r>
              <a:rPr lang="ru-RU" sz="1300" dirty="0" smtClean="0">
                <a:latin typeface="Arial" panose="020B0604020202020204" pitchFamily="34" charset="0"/>
              </a:rPr>
              <a:t>Котел (газовый/электрический/твердотопливный) </a:t>
            </a:r>
            <a:r>
              <a:rPr lang="ru-RU" sz="1300" dirty="0">
                <a:latin typeface="Arial" panose="020B0604020202020204" pitchFamily="34" charset="0"/>
              </a:rPr>
              <a:t>или </a:t>
            </a:r>
            <a:r>
              <a:rPr lang="ru-RU" sz="1300" dirty="0" smtClean="0">
                <a:latin typeface="Arial" panose="020B0604020202020204" pitchFamily="34" charset="0"/>
              </a:rPr>
              <a:t>радиаторы/конвекторы/тёплый пол)</a:t>
            </a:r>
            <a:endParaRPr lang="ru-RU" sz="1300" dirty="0">
              <a:latin typeface="Arial" panose="020B0604020202020204" pitchFamily="34" charset="0"/>
            </a:endParaRPr>
          </a:p>
          <a:p>
            <a:pPr marL="285750" indent="-285750" fontAlgn="base">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Водоотведение и канализация</a:t>
            </a:r>
          </a:p>
          <a:p>
            <a:pPr marL="571500" indent="-285750" fontAlgn="base">
              <a:buClr>
                <a:srgbClr val="FFC000"/>
              </a:buClr>
              <a:buSzPct val="100000"/>
              <a:buFont typeface="Wingdings" panose="05000000000000000000" pitchFamily="2" charset="2"/>
              <a:buChar char="§"/>
            </a:pPr>
            <a:r>
              <a:rPr lang="ru-RU" sz="1300" dirty="0" smtClean="0">
                <a:latin typeface="Arial" panose="020B0604020202020204" pitchFamily="34" charset="0"/>
              </a:rPr>
              <a:t>Центральное</a:t>
            </a:r>
            <a:endParaRPr lang="ru-RU" sz="1300" dirty="0">
              <a:latin typeface="Arial" panose="020B0604020202020204" pitchFamily="34" charset="0"/>
            </a:endParaRPr>
          </a:p>
          <a:p>
            <a:pPr marL="571500" indent="-285750" fontAlgn="base">
              <a:spcAft>
                <a:spcPts val="1200"/>
              </a:spcAft>
              <a:buClr>
                <a:srgbClr val="FFC000"/>
              </a:buClr>
              <a:buSzPct val="100000"/>
              <a:buFont typeface="Wingdings" panose="05000000000000000000" pitchFamily="2" charset="2"/>
              <a:buChar char="§"/>
            </a:pPr>
            <a:r>
              <a:rPr lang="ru-RU" sz="1300" dirty="0" smtClean="0">
                <a:latin typeface="Arial" panose="020B0604020202020204" pitchFamily="34" charset="0"/>
              </a:rPr>
              <a:t>Септик</a:t>
            </a:r>
          </a:p>
          <a:p>
            <a:pPr marL="285750" indent="-285750">
              <a:spcBef>
                <a:spcPts val="0"/>
              </a:spcBef>
              <a:spcAft>
                <a:spcPts val="300"/>
              </a:spcAft>
              <a:buClr>
                <a:srgbClr val="FFC000"/>
              </a:buClr>
              <a:buSzPct val="100000"/>
              <a:buFont typeface="Wingdings" panose="05000000000000000000" pitchFamily="2" charset="2"/>
              <a:buChar char="q"/>
            </a:pPr>
            <a:r>
              <a:rPr lang="ru-RU" sz="1300" dirty="0">
                <a:latin typeface="Arial" panose="020B0604020202020204" pitchFamily="34" charset="0"/>
              </a:rPr>
              <a:t>Газоснабжение </a:t>
            </a:r>
            <a:r>
              <a:rPr lang="ru-RU" sz="1100" i="1" dirty="0" smtClean="0">
                <a:latin typeface="Arial" panose="020B0604020202020204" pitchFamily="34" charset="0"/>
              </a:rPr>
              <a:t>(по желанию заемщика)</a:t>
            </a:r>
            <a:r>
              <a:rPr lang="ru-RU" sz="1300" dirty="0" smtClean="0">
                <a:latin typeface="Arial" panose="020B0604020202020204" pitchFamily="34" charset="0"/>
              </a:rPr>
              <a:t>:</a:t>
            </a:r>
            <a:endParaRPr lang="ru-RU" sz="1300" dirty="0">
              <a:latin typeface="Arial" panose="020B0604020202020204" pitchFamily="34" charset="0"/>
            </a:endParaRPr>
          </a:p>
          <a:p>
            <a:pPr marL="571500" indent="-285750">
              <a:buClr>
                <a:srgbClr val="FFC000"/>
              </a:buClr>
              <a:buSzPct val="100000"/>
              <a:buFont typeface="Wingdings" panose="05000000000000000000" pitchFamily="2" charset="2"/>
              <a:buChar char="§"/>
            </a:pPr>
            <a:r>
              <a:rPr lang="ru-RU" sz="1300" dirty="0" smtClean="0">
                <a:latin typeface="Arial" panose="020B0604020202020204" pitchFamily="34" charset="0"/>
              </a:rPr>
              <a:t>Централизованное/газгольдер</a:t>
            </a:r>
            <a:endParaRPr lang="ru-RU" sz="1300" dirty="0">
              <a:latin typeface="Arial" panose="020B0604020202020204" pitchFamily="34" charset="0"/>
            </a:endParaRPr>
          </a:p>
          <a:p>
            <a:pPr marL="571500" indent="-285750">
              <a:buClr>
                <a:srgbClr val="FFC000"/>
              </a:buClr>
              <a:buSzPct val="100000"/>
              <a:buFont typeface="Wingdings" panose="05000000000000000000" pitchFamily="2" charset="2"/>
              <a:buChar char="§"/>
            </a:pPr>
            <a:r>
              <a:rPr lang="ru-RU" sz="1300" dirty="0" smtClean="0">
                <a:latin typeface="Arial" panose="020B0604020202020204" pitchFamily="34" charset="0"/>
              </a:rPr>
              <a:t>Подключение </a:t>
            </a:r>
            <a:r>
              <a:rPr lang="ru-RU" sz="1300" dirty="0">
                <a:latin typeface="Arial" panose="020B0604020202020204" pitchFamily="34" charset="0"/>
              </a:rPr>
              <a:t>к газовым </a:t>
            </a:r>
            <a:r>
              <a:rPr lang="ru-RU" sz="1300" dirty="0" smtClean="0">
                <a:latin typeface="Arial" panose="020B0604020202020204" pitchFamily="34" charset="0"/>
              </a:rPr>
              <a:t>сетям</a:t>
            </a:r>
            <a:endParaRPr lang="ru-RU" sz="1300" dirty="0">
              <a:latin typeface="Arial" panose="020B0604020202020204" pitchFamily="34" charset="0"/>
            </a:endParaRPr>
          </a:p>
          <a:p>
            <a:pPr marL="571500" indent="-285750" fontAlgn="base">
              <a:buClr>
                <a:srgbClr val="FFC000"/>
              </a:buClr>
              <a:buSzPct val="100000"/>
              <a:buFont typeface="Wingdings" panose="05000000000000000000" pitchFamily="2" charset="2"/>
              <a:buChar char="§"/>
            </a:pPr>
            <a:endParaRPr lang="ru-RU" sz="1200" dirty="0" smtClean="0">
              <a:latin typeface="Arial" panose="020B0604020202020204" pitchFamily="34" charset="0"/>
            </a:endParaRPr>
          </a:p>
          <a:p>
            <a:pPr marL="571500" indent="-285750" fontAlgn="base">
              <a:buClr>
                <a:srgbClr val="FFC000"/>
              </a:buClr>
              <a:buSzPct val="100000"/>
              <a:buFont typeface="Wingdings" panose="05000000000000000000" pitchFamily="2" charset="2"/>
              <a:buChar char="§"/>
            </a:pPr>
            <a:endParaRPr lang="ru-RU" sz="1200" dirty="0">
              <a:latin typeface="Arial" panose="020B0604020202020204" pitchFamily="34" charset="0"/>
            </a:endParaRPr>
          </a:p>
          <a:p>
            <a:pPr marL="285750" indent="-285750" fontAlgn="base">
              <a:buClr>
                <a:srgbClr val="FFC000"/>
              </a:buClr>
              <a:buSzPct val="150000"/>
              <a:buFont typeface="Wingdings" panose="05000000000000000000" pitchFamily="2" charset="2"/>
              <a:buChar char="§"/>
            </a:pPr>
            <a:endParaRPr lang="ru-RU" sz="1600" dirty="0" smtClean="0">
              <a:cs typeface="Times New Roman" panose="02020603050405020304" pitchFamily="18" charset="0"/>
            </a:endParaRPr>
          </a:p>
          <a:p>
            <a:pPr marL="285750" indent="-285750" fontAlgn="base">
              <a:buClr>
                <a:srgbClr val="FFC000"/>
              </a:buClr>
              <a:buSzPct val="150000"/>
              <a:buFont typeface="Wingdings" panose="05000000000000000000" pitchFamily="2" charset="2"/>
              <a:buChar char="§"/>
            </a:pPr>
            <a:endParaRPr lang="ru-RU" sz="1100" dirty="0" smtClean="0">
              <a:cs typeface="Times New Roman" panose="02020603050405020304" pitchFamily="18" charset="0"/>
            </a:endParaRPr>
          </a:p>
        </p:txBody>
      </p:sp>
      <p:sp>
        <p:nvSpPr>
          <p:cNvPr id="10" name="Rectangle 8"/>
          <p:cNvSpPr>
            <a:spLocks noChangeArrowheads="1"/>
          </p:cNvSpPr>
          <p:nvPr>
            <p:custDataLst>
              <p:tags r:id="rId3"/>
            </p:custDataLst>
          </p:nvPr>
        </p:nvSpPr>
        <p:spPr bwMode="gray">
          <a:xfrm>
            <a:off x="614232" y="5750252"/>
            <a:ext cx="8421958" cy="369332"/>
          </a:xfrm>
          <a:prstGeom prst="rect">
            <a:avLst/>
          </a:prstGeom>
          <a:noFill/>
          <a:ln w="9525">
            <a:noFill/>
            <a:miter lim="800000"/>
            <a:headEnd/>
            <a:tailEnd/>
          </a:ln>
        </p:spPr>
        <p:txBody>
          <a:bodyPr wrap="square" lIns="0" tIns="0" rIns="0" bIns="0">
            <a:spAutoFit/>
          </a:bodyPr>
          <a:lstStyle/>
          <a:p>
            <a:r>
              <a:rPr lang="ru-RU" sz="2400" b="1" dirty="0">
                <a:solidFill>
                  <a:srgbClr val="2B6030"/>
                </a:solidFill>
                <a:latin typeface="Arial" panose="020B0604020202020204" pitchFamily="34" charset="0"/>
              </a:rPr>
              <a:t>!</a:t>
            </a:r>
            <a:r>
              <a:rPr lang="ru-RU" sz="1600" b="1" dirty="0" smtClean="0">
                <a:solidFill>
                  <a:srgbClr val="00B050"/>
                </a:solidFill>
                <a:latin typeface="Arial" panose="020B0604020202020204" pitchFamily="34" charset="0"/>
              </a:rPr>
              <a:t> </a:t>
            </a:r>
            <a:r>
              <a:rPr lang="ru-RU" sz="1400" b="1" dirty="0" smtClean="0">
                <a:latin typeface="Arial" panose="020B0604020202020204" pitchFamily="34" charset="0"/>
              </a:rPr>
              <a:t>Оснащение инженерными сетями должно быть как внутренними, так и внешними </a:t>
            </a:r>
            <a:endParaRPr lang="ru-RU" sz="1400" b="1" dirty="0">
              <a:latin typeface="Arial" panose="020B0604020202020204" pitchFamily="34" charset="0"/>
            </a:endParaRPr>
          </a:p>
        </p:txBody>
      </p:sp>
      <p:sp>
        <p:nvSpPr>
          <p:cNvPr id="8" name="Rectangle 8"/>
          <p:cNvSpPr>
            <a:spLocks noChangeArrowheads="1"/>
          </p:cNvSpPr>
          <p:nvPr>
            <p:custDataLst>
              <p:tags r:id="rId4"/>
            </p:custDataLst>
          </p:nvPr>
        </p:nvSpPr>
        <p:spPr bwMode="gray">
          <a:xfrm>
            <a:off x="6033120" y="6525344"/>
            <a:ext cx="4104456" cy="123111"/>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 Вопрос требует согласования коллегиального органа банка</a:t>
            </a:r>
            <a:endParaRPr lang="ru-RU" sz="800" dirty="0" smtClean="0">
              <a:solidFill>
                <a:srgbClr val="FF0000"/>
              </a:solidFill>
              <a:latin typeface="Arial" panose="020B0604020202020204" pitchFamily="34" charset="0"/>
            </a:endParaRPr>
          </a:p>
        </p:txBody>
      </p:sp>
    </p:spTree>
    <p:extLst>
      <p:ext uri="{BB962C8B-B14F-4D97-AF65-F5344CB8AC3E}">
        <p14:creationId xmlns:p14="http://schemas.microsoft.com/office/powerpoint/2010/main" val="740867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p:cNvPicPr>
            <a:picLocks noChangeAspect="1"/>
          </p:cNvPicPr>
          <p:nvPr/>
        </p:nvPicPr>
        <p:blipFill rotWithShape="1">
          <a:blip r:embed="rId4">
            <a:extLst>
              <a:ext uri="{28A0092B-C50C-407E-A947-70E740481C1C}">
                <a14:useLocalDpi xmlns:a14="http://schemas.microsoft.com/office/drawing/2010/main" val="0"/>
              </a:ext>
            </a:extLst>
          </a:blip>
          <a:srcRect l="2320" t="11616" r="7745" b="3183"/>
          <a:stretch/>
        </p:blipFill>
        <p:spPr>
          <a:xfrm>
            <a:off x="6046422" y="824172"/>
            <a:ext cx="3578268" cy="2758640"/>
          </a:xfrm>
          <a:prstGeom prst="rect">
            <a:avLst/>
          </a:prstGeom>
          <a:ln>
            <a:noFill/>
          </a:ln>
          <a:effectLst>
            <a:softEdge rad="112500"/>
          </a:effectLst>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НЕЗАВЕРШЕННОЕ СТРОИТЕЛЬСТВО</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7</a:t>
            </a:fld>
            <a:endParaRPr lang="en-US" altLang="ru-RU" sz="1000" b="1" dirty="0" smtClean="0">
              <a:solidFill>
                <a:srgbClr val="19502E"/>
              </a:solidFill>
              <a:latin typeface="Arial" panose="020B0604020202020204" pitchFamily="34" charset="0"/>
            </a:endParaRPr>
          </a:p>
        </p:txBody>
      </p:sp>
      <p:sp>
        <p:nvSpPr>
          <p:cNvPr id="16" name="Rectangle 8"/>
          <p:cNvSpPr>
            <a:spLocks noChangeArrowheads="1"/>
          </p:cNvSpPr>
          <p:nvPr>
            <p:custDataLst>
              <p:tags r:id="rId1"/>
            </p:custDataLst>
          </p:nvPr>
        </p:nvSpPr>
        <p:spPr bwMode="gray">
          <a:xfrm>
            <a:off x="631825" y="871474"/>
            <a:ext cx="8784976" cy="215444"/>
          </a:xfrm>
          <a:prstGeom prst="rect">
            <a:avLst/>
          </a:prstGeom>
          <a:noFill/>
          <a:ln w="9525">
            <a:noFill/>
            <a:miter lim="800000"/>
            <a:headEnd/>
            <a:tailEnd/>
          </a:ln>
        </p:spPr>
        <p:txBody>
          <a:bodyPr wrap="square" lIns="0" tIns="0" rIns="0" bIns="0">
            <a:spAutoFit/>
          </a:bodyPr>
          <a:lstStyle/>
          <a:p>
            <a:pPr algn="just"/>
            <a:r>
              <a:rPr lang="ru-RU" sz="1400" b="1" dirty="0" smtClean="0">
                <a:latin typeface="Arial" panose="020B0604020202020204" pitchFamily="34" charset="0"/>
                <a:ea typeface="Times New Roman" panose="02020603050405020304" pitchFamily="18" charset="0"/>
              </a:rPr>
              <a:t>Требования к документации </a:t>
            </a:r>
            <a:r>
              <a:rPr lang="ru-RU" sz="1400" b="1" dirty="0">
                <a:latin typeface="Arial" panose="020B0604020202020204" pitchFamily="34" charset="0"/>
                <a:ea typeface="Times New Roman" panose="02020603050405020304" pitchFamily="18" charset="0"/>
              </a:rPr>
              <a:t>ранее начатого строительства жилого </a:t>
            </a:r>
            <a:r>
              <a:rPr lang="ru-RU" sz="1400" b="1" dirty="0" smtClean="0">
                <a:latin typeface="Arial" panose="020B0604020202020204" pitchFamily="34" charset="0"/>
                <a:ea typeface="Times New Roman" panose="02020603050405020304" pitchFamily="18" charset="0"/>
              </a:rPr>
              <a:t>дома</a:t>
            </a:r>
            <a:endParaRPr lang="ru-RU" sz="1100" dirty="0" smtClean="0">
              <a:cs typeface="Times New Roman" panose="02020603050405020304" pitchFamily="18" charset="0"/>
            </a:endParaRPr>
          </a:p>
        </p:txBody>
      </p:sp>
      <p:sp>
        <p:nvSpPr>
          <p:cNvPr id="18" name="Прямоугольник 17"/>
          <p:cNvSpPr/>
          <p:nvPr/>
        </p:nvSpPr>
        <p:spPr>
          <a:xfrm>
            <a:off x="4992240" y="5146059"/>
            <a:ext cx="4713288" cy="1395254"/>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ea typeface="Times New Roman" panose="02020603050405020304" pitchFamily="18" charset="0"/>
              </a:rPr>
              <a:t>При целях на завершение </a:t>
            </a:r>
            <a:r>
              <a:rPr lang="ru-RU" sz="1300" dirty="0" smtClean="0">
                <a:latin typeface="Arial" panose="020B0604020202020204" pitchFamily="34" charset="0"/>
                <a:ea typeface="Times New Roman" panose="02020603050405020304" pitchFamily="18" charset="0"/>
              </a:rPr>
              <a:t>ранее </a:t>
            </a:r>
            <a:r>
              <a:rPr lang="ru-RU" sz="1300" dirty="0" smtClean="0">
                <a:latin typeface="Arial" panose="020B0604020202020204" pitchFamily="34" charset="0"/>
                <a:ea typeface="Times New Roman" panose="02020603050405020304" pitchFamily="18" charset="0"/>
              </a:rPr>
              <a:t>начатого строительства: работы, выполненные ранее заказчиком (заемщиком), включаются в смету (данные работы указываются с нулевой стоимостью)*. </a:t>
            </a:r>
          </a:p>
          <a:p>
            <a:pPr marL="285750" indent="-285750">
              <a:spcBef>
                <a:spcPts val="800"/>
              </a:spcBef>
              <a:buClr>
                <a:srgbClr val="FFC000"/>
              </a:buClr>
              <a:buSzPct val="100000"/>
              <a:buFont typeface="Wingdings" panose="05000000000000000000" pitchFamily="2" charset="2"/>
              <a:buChar char="q"/>
            </a:pPr>
            <a:endParaRPr lang="ru-RU" sz="1600" dirty="0"/>
          </a:p>
        </p:txBody>
      </p:sp>
      <p:pic>
        <p:nvPicPr>
          <p:cNvPr id="19" name="Рисунок 18"/>
          <p:cNvPicPr>
            <a:picLocks noChangeAspect="1"/>
          </p:cNvPicPr>
          <p:nvPr/>
        </p:nvPicPr>
        <p:blipFill rotWithShape="1">
          <a:blip r:embed="rId5">
            <a:extLst>
              <a:ext uri="{BEBA8EAE-BF5A-486C-A8C5-ECC9F3942E4B}">
                <a14:imgProps xmlns:a14="http://schemas.microsoft.com/office/drawing/2010/main">
                  <a14:imgLayer r:embed="rId6">
                    <a14:imgEffect>
                      <a14:sharpenSoften amount="25000"/>
                    </a14:imgEffect>
                  </a14:imgLayer>
                </a14:imgProps>
              </a:ext>
            </a:extLst>
          </a:blip>
          <a:srcRect r="1027" b="4613"/>
          <a:stretch/>
        </p:blipFill>
        <p:spPr>
          <a:xfrm>
            <a:off x="560418" y="3168399"/>
            <a:ext cx="4401099" cy="3068913"/>
          </a:xfrm>
          <a:prstGeom prst="rect">
            <a:avLst/>
          </a:prstGeom>
        </p:spPr>
      </p:pic>
      <p:sp>
        <p:nvSpPr>
          <p:cNvPr id="9" name="Rectangle 8"/>
          <p:cNvSpPr>
            <a:spLocks noChangeArrowheads="1"/>
          </p:cNvSpPr>
          <p:nvPr>
            <p:custDataLst>
              <p:tags r:id="rId2"/>
            </p:custDataLst>
          </p:nvPr>
        </p:nvSpPr>
        <p:spPr bwMode="gray">
          <a:xfrm>
            <a:off x="4741862" y="6279123"/>
            <a:ext cx="4924425" cy="246221"/>
          </a:xfrm>
          <a:prstGeom prst="rect">
            <a:avLst/>
          </a:prstGeom>
          <a:noFill/>
          <a:ln w="9525">
            <a:noFill/>
            <a:miter lim="800000"/>
            <a:headEnd/>
            <a:tailEnd/>
          </a:ln>
        </p:spPr>
        <p:txBody>
          <a:bodyPr wrap="square" lIns="0" tIns="0" rIns="0" bIns="0">
            <a:spAutoFit/>
          </a:bodyPr>
          <a:lstStyle/>
          <a:p>
            <a:pPr marL="285750">
              <a:spcBef>
                <a:spcPts val="300"/>
              </a:spcBef>
              <a:spcAft>
                <a:spcPts val="300"/>
              </a:spcAft>
              <a:buClr>
                <a:srgbClr val="FFC000"/>
              </a:buClr>
              <a:buSzPct val="100000"/>
            </a:pPr>
            <a:r>
              <a:rPr lang="ru-RU" sz="800" dirty="0" smtClean="0">
                <a:latin typeface="Arial" panose="020B0604020202020204" pitchFamily="34" charset="0"/>
              </a:rPr>
              <a:t>*Для расчета стоимости квадратного метра при принятии решения о выдаче кредита, данные затраты учитываются в заключении для коллегиального органа Банка со слов заказчика</a:t>
            </a:r>
          </a:p>
        </p:txBody>
      </p:sp>
      <p:sp>
        <p:nvSpPr>
          <p:cNvPr id="12" name="Прямоугольник 11"/>
          <p:cNvSpPr/>
          <p:nvPr/>
        </p:nvSpPr>
        <p:spPr>
          <a:xfrm>
            <a:off x="488504" y="1124744"/>
            <a:ext cx="4418776" cy="1892826"/>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При </a:t>
            </a:r>
            <a:r>
              <a:rPr lang="ru-RU" sz="1300" spc="-20" dirty="0">
                <a:latin typeface="Arial" panose="020B0604020202020204" pitchFamily="34" charset="0"/>
                <a:ea typeface="Proxima Nova" charset="0"/>
              </a:rPr>
              <a:t>наличии на земельном участке </a:t>
            </a:r>
            <a:r>
              <a:rPr lang="ru-RU" sz="1300" spc="-20" dirty="0" smtClean="0">
                <a:latin typeface="Arial" panose="020B0604020202020204" pitchFamily="34" charset="0"/>
                <a:ea typeface="Proxima Nova" charset="0"/>
              </a:rPr>
              <a:t>уже построенного фундамента (незарегистрированного</a:t>
            </a:r>
            <a:r>
              <a:rPr lang="ru-RU" sz="1300" spc="-20" dirty="0">
                <a:latin typeface="Arial" panose="020B0604020202020204" pitchFamily="34" charset="0"/>
                <a:ea typeface="Proxima Nova" charset="0"/>
              </a:rPr>
              <a:t>, как незавершенное строительство), </a:t>
            </a:r>
            <a:r>
              <a:rPr lang="ru-RU" sz="1300" spc="-20" dirty="0" smtClean="0">
                <a:latin typeface="Arial" panose="020B0604020202020204" pitchFamily="34" charset="0"/>
                <a:ea typeface="Proxima Nova" charset="0"/>
              </a:rPr>
              <a:t>возможно (но не обязательно) включение </a:t>
            </a:r>
            <a:r>
              <a:rPr lang="ru-RU" sz="1300" spc="-20" dirty="0">
                <a:latin typeface="Arial" panose="020B0604020202020204" pitchFamily="34" charset="0"/>
                <a:ea typeface="Proxima Nova" charset="0"/>
              </a:rPr>
              <a:t>данных работ в учет строительства нового дома. Данные работы отражаются и выполняются в смете, как </a:t>
            </a:r>
            <a:r>
              <a:rPr lang="ru-RU" sz="1300" spc="-20" dirty="0" smtClean="0">
                <a:latin typeface="Arial" panose="020B0604020202020204" pitchFamily="34" charset="0"/>
                <a:ea typeface="Proxima Nova" charset="0"/>
              </a:rPr>
              <a:t> работы по подготовке и устройству цоколя. Оплата с подрядной организацией происходит в рамках поэтапного исполнения строительства. </a:t>
            </a:r>
            <a:endParaRPr lang="ru-RU" sz="1300" spc="-20" dirty="0">
              <a:latin typeface="Arial" panose="020B0604020202020204" pitchFamily="34" charset="0"/>
              <a:ea typeface="Proxima Nova" charset="0"/>
            </a:endParaRPr>
          </a:p>
        </p:txBody>
      </p:sp>
      <p:pic>
        <p:nvPicPr>
          <p:cNvPr id="14" name="Рисунок 13"/>
          <p:cNvPicPr>
            <a:picLocks noChangeAspect="1"/>
          </p:cNvPicPr>
          <p:nvPr/>
        </p:nvPicPr>
        <p:blipFill rotWithShape="1">
          <a:blip r:embed="rId7"/>
          <a:srcRect t="-1199" b="1"/>
          <a:stretch/>
        </p:blipFill>
        <p:spPr>
          <a:xfrm>
            <a:off x="5133520" y="3560169"/>
            <a:ext cx="4500000" cy="1544811"/>
          </a:xfrm>
          <a:prstGeom prst="rect">
            <a:avLst/>
          </a:prstGeom>
        </p:spPr>
      </p:pic>
    </p:spTree>
    <p:extLst>
      <p:ext uri="{BB962C8B-B14F-4D97-AF65-F5344CB8AC3E}">
        <p14:creationId xmlns:p14="http://schemas.microsoft.com/office/powerpoint/2010/main" val="127714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ОТЧЕТУ ОБ ОЦЕНКЕ</a:t>
            </a:r>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8</a:t>
            </a:fld>
            <a:endParaRPr lang="en-US" altLang="ru-RU" sz="1000" b="1" dirty="0" smtClean="0">
              <a:solidFill>
                <a:srgbClr val="19502E"/>
              </a:solidFill>
              <a:latin typeface="Arial" panose="020B0604020202020204" pitchFamily="34" charset="0"/>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8721" y="1292611"/>
            <a:ext cx="4101354" cy="2644454"/>
          </a:xfrm>
          <a:prstGeom prst="rect">
            <a:avLst/>
          </a:prstGeom>
        </p:spPr>
      </p:pic>
      <p:sp>
        <p:nvSpPr>
          <p:cNvPr id="13" name="Rectangle 8"/>
          <p:cNvSpPr>
            <a:spLocks noChangeArrowheads="1"/>
          </p:cNvSpPr>
          <p:nvPr>
            <p:custDataLst>
              <p:tags r:id="rId1"/>
            </p:custDataLst>
          </p:nvPr>
        </p:nvSpPr>
        <p:spPr bwMode="gray">
          <a:xfrm>
            <a:off x="631825" y="870787"/>
            <a:ext cx="8640960" cy="600164"/>
          </a:xfrm>
          <a:prstGeom prst="rect">
            <a:avLst/>
          </a:prstGeom>
          <a:noFill/>
          <a:ln w="9525">
            <a:noFill/>
            <a:miter lim="800000"/>
            <a:headEnd/>
            <a:tailEnd/>
          </a:ln>
        </p:spPr>
        <p:txBody>
          <a:bodyPr wrap="square" lIns="0" tIns="0" rIns="0" bIns="0">
            <a:spAutoFit/>
          </a:bodyPr>
          <a:lstStyle/>
          <a:p>
            <a:pPr algn="just"/>
            <a:r>
              <a:rPr lang="ru-RU" sz="1400" b="1" dirty="0" smtClean="0">
                <a:latin typeface="Arial" panose="020B0604020202020204" pitchFamily="34" charset="0"/>
                <a:ea typeface="Times New Roman" panose="02020603050405020304" pitchFamily="18" charset="0"/>
              </a:rPr>
              <a:t>Помимо рыночной стоимости земельного участка, отчет об оценке должен содержать следующую необходимую информацию</a:t>
            </a:r>
            <a:endParaRPr lang="ru-RU" sz="1400" dirty="0" smtClean="0">
              <a:latin typeface="Arial" panose="020B0604020202020204" pitchFamily="34" charset="0"/>
            </a:endParaRPr>
          </a:p>
          <a:p>
            <a:pPr marL="285750" indent="-285750" fontAlgn="base">
              <a:buClr>
                <a:srgbClr val="FFC000"/>
              </a:buClr>
              <a:buSzPct val="150000"/>
              <a:buFont typeface="Wingdings" panose="05000000000000000000" pitchFamily="2" charset="2"/>
              <a:buChar char="§"/>
            </a:pPr>
            <a:endParaRPr lang="ru-RU" sz="1100" dirty="0" smtClean="0">
              <a:cs typeface="Times New Roman" panose="02020603050405020304" pitchFamily="18" charset="0"/>
            </a:endParaRPr>
          </a:p>
        </p:txBody>
      </p:sp>
      <p:sp>
        <p:nvSpPr>
          <p:cNvPr id="14" name="Прямоугольник 13"/>
          <p:cNvSpPr/>
          <p:nvPr/>
        </p:nvSpPr>
        <p:spPr>
          <a:xfrm>
            <a:off x="554532" y="1628800"/>
            <a:ext cx="4515052" cy="4101123"/>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Местонахождение</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Расстояние от областного/районного центра</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Транспортная доступность</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Наличие коммуникаций в населенном пункте</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Численность населения района</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dirty="0" smtClean="0">
                <a:latin typeface="Arial" panose="020B0604020202020204" pitchFamily="34" charset="0"/>
              </a:rPr>
              <a:t>Наличие школ, медицинских учреждений</a:t>
            </a:r>
          </a:p>
          <a:p>
            <a:pPr algn="just">
              <a:spcBef>
                <a:spcPts val="0"/>
              </a:spcBef>
              <a:spcAft>
                <a:spcPts val="1200"/>
              </a:spcAft>
              <a:buClr>
                <a:srgbClr val="FFC000"/>
              </a:buClr>
              <a:buSzPct val="100000"/>
            </a:pPr>
            <a:endParaRPr lang="ru-RU" sz="1300" dirty="0" smtClean="0">
              <a:latin typeface="Arial" panose="020B0604020202020204" pitchFamily="34" charset="0"/>
            </a:endParaRPr>
          </a:p>
          <a:p>
            <a:pPr marL="285750" indent="-285750" algn="just">
              <a:spcBef>
                <a:spcPts val="0"/>
              </a:spcBef>
              <a:spcAft>
                <a:spcPts val="300"/>
              </a:spcAft>
              <a:buClr>
                <a:srgbClr val="FFC000"/>
              </a:buClr>
              <a:buSzPct val="100000"/>
              <a:buFont typeface="Wingdings" panose="05000000000000000000" pitchFamily="2" charset="2"/>
              <a:buChar char="q"/>
            </a:pPr>
            <a:r>
              <a:rPr lang="ru-RU" sz="1300" dirty="0" smtClean="0">
                <a:latin typeface="Arial" panose="020B0604020202020204" pitchFamily="34" charset="0"/>
              </a:rPr>
              <a:t>Фотоматериалы:</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Въезд в </a:t>
            </a:r>
            <a:r>
              <a:rPr lang="ru-RU" sz="1300" dirty="0">
                <a:latin typeface="Arial" panose="020B0604020202020204" pitchFamily="34" charset="0"/>
              </a:rPr>
              <a:t>населенный </a:t>
            </a:r>
            <a:r>
              <a:rPr lang="ru-RU" sz="1300" dirty="0" smtClean="0">
                <a:latin typeface="Arial" panose="020B0604020202020204" pitchFamily="34" charset="0"/>
              </a:rPr>
              <a:t>пункт</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Коммуникации на земельном участке</a:t>
            </a:r>
            <a:endParaRPr lang="ru-RU" sz="1300" dirty="0">
              <a:latin typeface="Arial" panose="020B0604020202020204" pitchFamily="34" charset="0"/>
            </a:endParaRP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Подъездная дорога</a:t>
            </a:r>
          </a:p>
          <a:p>
            <a:pPr marL="571500" indent="-285750" algn="just">
              <a:spcBef>
                <a:spcPts val="0"/>
              </a:spcBef>
              <a:spcAft>
                <a:spcPts val="0"/>
              </a:spcAft>
              <a:buClr>
                <a:srgbClr val="FFC000"/>
              </a:buClr>
              <a:buSzPct val="100000"/>
              <a:buFont typeface="Wingdings" panose="05000000000000000000" pitchFamily="2" charset="2"/>
              <a:buChar char="§"/>
            </a:pPr>
            <a:r>
              <a:rPr lang="ru-RU" sz="1300" dirty="0" smtClean="0">
                <a:latin typeface="Arial" panose="020B0604020202020204" pitchFamily="34" charset="0"/>
              </a:rPr>
              <a:t>Фото участка</a:t>
            </a:r>
            <a:endParaRPr lang="ru-RU" sz="1300" dirty="0">
              <a:solidFill>
                <a:srgbClr val="FF0000"/>
              </a:solidFill>
              <a:latin typeface="Arial" panose="020B0604020202020204" pitchFamily="34" charset="0"/>
            </a:endParaRPr>
          </a:p>
          <a:p>
            <a:pPr marL="285750" indent="-285750" algn="just">
              <a:buClr>
                <a:srgbClr val="FFC000"/>
              </a:buClr>
              <a:buSzPct val="150000"/>
              <a:buFont typeface="Wingdings" panose="05000000000000000000" pitchFamily="2" charset="2"/>
              <a:buChar char="§"/>
            </a:pPr>
            <a:endParaRPr lang="ru-RU" sz="1600" dirty="0" smtClean="0"/>
          </a:p>
          <a:p>
            <a:pPr marL="285750" indent="-285750" algn="just">
              <a:buClr>
                <a:srgbClr val="FFC000"/>
              </a:buClr>
              <a:buSzPct val="150000"/>
              <a:buFont typeface="Wingdings" panose="05000000000000000000" pitchFamily="2" charset="2"/>
              <a:buChar char="§"/>
            </a:pPr>
            <a:endParaRPr lang="ru-RU" sz="1600" dirty="0"/>
          </a:p>
        </p:txBody>
      </p:sp>
      <p:pic>
        <p:nvPicPr>
          <p:cNvPr id="20" name="Рисунок 19" descr="http://photos.wikimapia.org/p/00/06/34/23/76_big.jpg"/>
          <p:cNvPicPr/>
          <p:nvPr/>
        </p:nvPicPr>
        <p:blipFill rotWithShape="1">
          <a:blip r:embed="rId5">
            <a:extLst>
              <a:ext uri="{28A0092B-C50C-407E-A947-70E740481C1C}">
                <a14:useLocalDpi xmlns:a14="http://schemas.microsoft.com/office/drawing/2010/main" val="0"/>
              </a:ext>
            </a:extLst>
          </a:blip>
          <a:srcRect l="3369"/>
          <a:stretch/>
        </p:blipFill>
        <p:spPr bwMode="auto">
          <a:xfrm>
            <a:off x="5385048" y="4077072"/>
            <a:ext cx="4105027" cy="2320305"/>
          </a:xfrm>
          <a:prstGeom prst="rect">
            <a:avLst/>
          </a:prstGeom>
          <a:ln>
            <a:noFill/>
          </a:ln>
          <a:effectLst/>
        </p:spPr>
      </p:pic>
    </p:spTree>
    <p:extLst>
      <p:ext uri="{BB962C8B-B14F-4D97-AF65-F5344CB8AC3E}">
        <p14:creationId xmlns:p14="http://schemas.microsoft.com/office/powerpoint/2010/main" val="1154591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rotWithShape="1">
          <a:blip r:embed="rId4">
            <a:extLst>
              <a:ext uri="{28A0092B-C50C-407E-A947-70E740481C1C}">
                <a14:useLocalDpi xmlns:a14="http://schemas.microsoft.com/office/drawing/2010/main" val="0"/>
              </a:ext>
            </a:extLst>
          </a:blip>
          <a:srcRect l="49273"/>
          <a:stretch/>
        </p:blipFill>
        <p:spPr>
          <a:xfrm>
            <a:off x="5601002" y="1614512"/>
            <a:ext cx="4320550" cy="3974728"/>
          </a:xfrm>
          <a:prstGeom prst="rect">
            <a:avLst/>
          </a:prstGeom>
        </p:spPr>
      </p:pic>
      <p:sp>
        <p:nvSpPr>
          <p:cNvPr id="4098" name="TextBox 3"/>
          <p:cNvSpPr txBox="1">
            <a:spLocks noChangeArrowheads="1"/>
          </p:cNvSpPr>
          <p:nvPr/>
        </p:nvSpPr>
        <p:spPr bwMode="auto">
          <a:xfrm>
            <a:off x="522288" y="188913"/>
            <a:ext cx="9144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eaLnBrk="1" hangingPunct="1">
              <a:buFont typeface="Arial" panose="020B0604020202020204" pitchFamily="34" charset="0"/>
              <a:buNone/>
              <a:defRPr sz="1600" b="1">
                <a:latin typeface="Arial" panose="020B0604020202020204" pitchFamily="34" charset="0"/>
              </a:defRPr>
            </a:lvl1pPr>
            <a:lvl2pPr marL="742950" indent="-285750">
              <a:spcBef>
                <a:spcPct val="20000"/>
              </a:spcBef>
              <a:buFont typeface="Arial" panose="020B0604020202020204" pitchFamily="34" charset="0"/>
              <a:buChar char="–"/>
              <a:defRPr sz="3000"/>
            </a:lvl2pPr>
            <a:lvl3pPr marL="1143000" indent="-228600">
              <a:spcBef>
                <a:spcPct val="20000"/>
              </a:spcBef>
              <a:buFont typeface="Arial" panose="020B0604020202020204" pitchFamily="34" charset="0"/>
              <a:buChar char="•"/>
              <a:defRPr sz="2600"/>
            </a:lvl3pPr>
            <a:lvl4pPr marL="1600200" indent="-228600">
              <a:spcBef>
                <a:spcPct val="20000"/>
              </a:spcBef>
              <a:buFont typeface="Arial" panose="020B0604020202020204" pitchFamily="34" charset="0"/>
              <a:buChar char="–"/>
              <a:defRPr sz="2100"/>
            </a:lvl4pPr>
            <a:lvl5pPr marL="2057400" indent="-228600">
              <a:spcBef>
                <a:spcPct val="20000"/>
              </a:spcBef>
              <a:buFont typeface="Arial" panose="020B0604020202020204" pitchFamily="34" charset="0"/>
              <a:buChar char="»"/>
              <a:defRPr sz="2100"/>
            </a:lvl5pPr>
            <a:lvl6pPr marL="2514600" indent="-228600" eaLnBrk="0" fontAlgn="base" hangingPunct="0">
              <a:spcBef>
                <a:spcPct val="20000"/>
              </a:spcBef>
              <a:spcAft>
                <a:spcPct val="0"/>
              </a:spcAft>
              <a:buFont typeface="Arial" panose="020B0604020202020204" pitchFamily="34" charset="0"/>
              <a:buChar char="»"/>
              <a:defRPr sz="2100"/>
            </a:lvl6pPr>
            <a:lvl7pPr marL="2971800" indent="-228600" eaLnBrk="0" fontAlgn="base" hangingPunct="0">
              <a:spcBef>
                <a:spcPct val="20000"/>
              </a:spcBef>
              <a:spcAft>
                <a:spcPct val="0"/>
              </a:spcAft>
              <a:buFont typeface="Arial" panose="020B0604020202020204" pitchFamily="34" charset="0"/>
              <a:buChar char="»"/>
              <a:defRPr sz="2100"/>
            </a:lvl7pPr>
            <a:lvl8pPr marL="3429000" indent="-228600" eaLnBrk="0" fontAlgn="base" hangingPunct="0">
              <a:spcBef>
                <a:spcPct val="20000"/>
              </a:spcBef>
              <a:spcAft>
                <a:spcPct val="0"/>
              </a:spcAft>
              <a:buFont typeface="Arial" panose="020B0604020202020204" pitchFamily="34" charset="0"/>
              <a:buChar char="»"/>
              <a:defRPr sz="2100"/>
            </a:lvl8pPr>
            <a:lvl9pPr marL="3886200" indent="-228600" eaLnBrk="0" fontAlgn="base" hangingPunct="0">
              <a:spcBef>
                <a:spcPct val="20000"/>
              </a:spcBef>
              <a:spcAft>
                <a:spcPct val="0"/>
              </a:spcAft>
              <a:buFont typeface="Arial" panose="020B0604020202020204" pitchFamily="34" charset="0"/>
              <a:buChar char="»"/>
              <a:defRPr sz="2100"/>
            </a:lvl9pPr>
          </a:lstStyle>
          <a:p>
            <a:r>
              <a:rPr lang="ru-RU" altLang="ru-RU" dirty="0"/>
              <a:t>ТРЕБОВАНИЯ К </a:t>
            </a:r>
            <a:r>
              <a:rPr lang="ru-RU" altLang="ru-RU" dirty="0" smtClean="0"/>
              <a:t>ПОДРЯДНЫМ ОРГАНИЗАЦИЯМ</a:t>
            </a:r>
            <a:endParaRPr lang="ru-RU" altLang="ru-RU" dirty="0"/>
          </a:p>
        </p:txBody>
      </p:sp>
      <p:sp>
        <p:nvSpPr>
          <p:cNvPr id="4101" name="Номер слайда 3"/>
          <p:cNvSpPr>
            <a:spLocks noGrp="1"/>
          </p:cNvSpPr>
          <p:nvPr>
            <p:ph type="sldNum" sz="quarter" idx="12"/>
          </p:nvPr>
        </p:nvSpPr>
        <p:spPr bwMode="auto">
          <a:xfrm>
            <a:off x="7566025" y="6530975"/>
            <a:ext cx="2311400" cy="29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038" tIns="49518" rIns="99038" bIns="49518"/>
          <a:lstStyle>
            <a:lvl1pPr>
              <a:spcBef>
                <a:spcPct val="20000"/>
              </a:spcBef>
              <a:buFont typeface="Arial" panose="020B0604020202020204" pitchFamily="34" charset="0"/>
              <a:buChar char="•"/>
              <a:defRPr sz="3400">
                <a:solidFill>
                  <a:schemeClr val="tx1"/>
                </a:solidFill>
                <a:latin typeface="Calibri" panose="020F0502020204030204" pitchFamily="34" charset="0"/>
              </a:defRPr>
            </a:lvl1pPr>
            <a:lvl2pPr marL="803275" indent="-307975">
              <a:spcBef>
                <a:spcPct val="20000"/>
              </a:spcBef>
              <a:buFont typeface="Arial" panose="020B0604020202020204" pitchFamily="34" charset="0"/>
              <a:buChar char="–"/>
              <a:defRPr sz="3000">
                <a:solidFill>
                  <a:schemeClr val="tx1"/>
                </a:solidFill>
                <a:latin typeface="Calibri" panose="020F0502020204030204" pitchFamily="34" charset="0"/>
              </a:defRPr>
            </a:lvl2pPr>
            <a:lvl3pPr marL="1236663" indent="-246063">
              <a:spcBef>
                <a:spcPct val="20000"/>
              </a:spcBef>
              <a:buFont typeface="Arial" panose="020B0604020202020204" pitchFamily="34" charset="0"/>
              <a:buChar char="•"/>
              <a:defRPr sz="2600">
                <a:solidFill>
                  <a:schemeClr val="tx1"/>
                </a:solidFill>
                <a:latin typeface="Calibri" panose="020F0502020204030204" pitchFamily="34" charset="0"/>
              </a:defRPr>
            </a:lvl3pPr>
            <a:lvl4pPr marL="1731963" indent="-246063">
              <a:spcBef>
                <a:spcPct val="20000"/>
              </a:spcBef>
              <a:buFont typeface="Arial" panose="020B0604020202020204" pitchFamily="34" charset="0"/>
              <a:buChar char="–"/>
              <a:defRPr sz="2100">
                <a:solidFill>
                  <a:schemeClr val="tx1"/>
                </a:solidFill>
                <a:latin typeface="Calibri" panose="020F0502020204030204" pitchFamily="34" charset="0"/>
              </a:defRPr>
            </a:lvl4pPr>
            <a:lvl5pPr marL="2227263" indent="-246063">
              <a:spcBef>
                <a:spcPct val="20000"/>
              </a:spcBef>
              <a:buFont typeface="Arial" panose="020B0604020202020204" pitchFamily="34" charset="0"/>
              <a:buChar char="»"/>
              <a:defRPr sz="2100">
                <a:solidFill>
                  <a:schemeClr val="tx1"/>
                </a:solidFill>
                <a:latin typeface="Calibri" panose="020F0502020204030204" pitchFamily="34" charset="0"/>
              </a:defRPr>
            </a:lvl5pPr>
            <a:lvl6pPr marL="26844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6pPr>
            <a:lvl7pPr marL="31416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7pPr>
            <a:lvl8pPr marL="35988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8pPr>
            <a:lvl9pPr marL="4056063" indent="-246063" eaLnBrk="0" fontAlgn="base" hangingPunct="0">
              <a:spcBef>
                <a:spcPct val="20000"/>
              </a:spcBef>
              <a:spcAft>
                <a:spcPct val="0"/>
              </a:spcAft>
              <a:buFont typeface="Arial" panose="020B0604020202020204" pitchFamily="34" charset="0"/>
              <a:buChar char="»"/>
              <a:defRPr sz="2100">
                <a:solidFill>
                  <a:schemeClr val="tx1"/>
                </a:solidFill>
                <a:latin typeface="Calibri" panose="020F0502020204030204" pitchFamily="34" charset="0"/>
              </a:defRPr>
            </a:lvl9pPr>
          </a:lstStyle>
          <a:p>
            <a:pPr>
              <a:spcBef>
                <a:spcPct val="0"/>
              </a:spcBef>
              <a:buFontTx/>
              <a:buNone/>
            </a:pPr>
            <a:fld id="{6F3BBF59-1180-4A91-994A-C650FFF7E75A}" type="slidenum">
              <a:rPr lang="en-US" altLang="ru-RU" sz="1000" b="1" smtClean="0">
                <a:solidFill>
                  <a:srgbClr val="19502E"/>
                </a:solidFill>
                <a:latin typeface="Arial" panose="020B0604020202020204" pitchFamily="34" charset="0"/>
              </a:rPr>
              <a:pPr>
                <a:spcBef>
                  <a:spcPct val="0"/>
                </a:spcBef>
                <a:buFontTx/>
                <a:buNone/>
              </a:pPr>
              <a:t>9</a:t>
            </a:fld>
            <a:endParaRPr lang="en-US" altLang="ru-RU" sz="1000" b="1" dirty="0" smtClean="0">
              <a:solidFill>
                <a:srgbClr val="19502E"/>
              </a:solidFill>
              <a:latin typeface="Arial" panose="020B0604020202020204" pitchFamily="34" charset="0"/>
            </a:endParaRPr>
          </a:p>
        </p:txBody>
      </p:sp>
      <p:sp>
        <p:nvSpPr>
          <p:cNvPr id="14" name="Прямоугольник 13"/>
          <p:cNvSpPr/>
          <p:nvPr/>
        </p:nvSpPr>
        <p:spPr>
          <a:xfrm>
            <a:off x="530773" y="908720"/>
            <a:ext cx="4854028" cy="6447919"/>
          </a:xfrm>
          <a:prstGeom prst="rect">
            <a:avLst/>
          </a:prstGeom>
        </p:spPr>
        <p:txBody>
          <a:bodyPr wrap="square">
            <a:spAutoFit/>
          </a:bodyPr>
          <a:lstStyle/>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Опыт </a:t>
            </a:r>
            <a:r>
              <a:rPr lang="ru-RU" sz="1300" spc="-20" dirty="0">
                <a:latin typeface="Arial" panose="020B0604020202020204" pitchFamily="34" charset="0"/>
                <a:ea typeface="Proxima Nova" charset="0"/>
              </a:rPr>
              <a:t>строительства индивидуальных жилых домов не менее  </a:t>
            </a:r>
            <a:r>
              <a:rPr lang="ru-RU" sz="1300" spc="-20" dirty="0" smtClean="0">
                <a:latin typeface="Arial" panose="020B0604020202020204" pitchFamily="34" charset="0"/>
                <a:ea typeface="Proxima Nova" charset="0"/>
              </a:rPr>
              <a:t>2-х лет*</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Выручка </a:t>
            </a:r>
            <a:r>
              <a:rPr lang="ru-RU" sz="1300" spc="-20" dirty="0">
                <a:latin typeface="Arial" panose="020B0604020202020204" pitchFamily="34" charset="0"/>
                <a:ea typeface="Proxima Nova" charset="0"/>
              </a:rPr>
              <a:t>не менее 3 млн рублей за последний завершенный финансовый </a:t>
            </a:r>
            <a:r>
              <a:rPr lang="ru-RU" sz="1300" spc="-20" dirty="0" smtClean="0">
                <a:latin typeface="Arial" panose="020B0604020202020204" pitchFamily="34" charset="0"/>
                <a:ea typeface="Proxima Nova" charset="0"/>
              </a:rPr>
              <a:t>год*</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подтвержденной информации о том, что на имущество организации наложен арест и имеются </a:t>
            </a:r>
            <a:r>
              <a:rPr lang="ru-RU" sz="1300" spc="-20" dirty="0" smtClean="0">
                <a:latin typeface="Arial" panose="020B0604020202020204" pitchFamily="34" charset="0"/>
                <a:ea typeface="Proxima Nova" charset="0"/>
              </a:rPr>
              <a:t>ограничения на </a:t>
            </a:r>
            <a:r>
              <a:rPr lang="ru-RU" sz="1300" spc="-20" dirty="0">
                <a:latin typeface="Arial" panose="020B0604020202020204" pitchFamily="34" charset="0"/>
                <a:ea typeface="Proxima Nova" charset="0"/>
              </a:rPr>
              <a:t>совершение сделок либо приостановления </a:t>
            </a:r>
            <a:r>
              <a:rPr lang="ru-RU" sz="1300" spc="-20" dirty="0" smtClean="0">
                <a:latin typeface="Arial" panose="020B0604020202020204" pitchFamily="34" charset="0"/>
                <a:ea typeface="Proxima Nova" charset="0"/>
              </a:rPr>
              <a:t>операций</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Отсутствие </a:t>
            </a:r>
            <a:r>
              <a:rPr lang="ru-RU" sz="1300" spc="-20" dirty="0">
                <a:latin typeface="Arial" panose="020B0604020202020204" pitchFamily="34" charset="0"/>
                <a:ea typeface="Proxima Nova" charset="0"/>
              </a:rPr>
              <a:t>объема исковых требований, предъявленных к подрядной организации любыми лицами, превышающих </a:t>
            </a:r>
            <a:r>
              <a:rPr lang="ru-RU" sz="1300" spc="-20" dirty="0" smtClean="0">
                <a:latin typeface="Arial" panose="020B0604020202020204" pitchFamily="34" charset="0"/>
                <a:ea typeface="Proxima Nova" charset="0"/>
              </a:rPr>
              <a:t>10% чистых </a:t>
            </a:r>
            <a:r>
              <a:rPr lang="ru-RU" sz="1300" spc="-20" dirty="0">
                <a:latin typeface="Arial" panose="020B0604020202020204" pitchFamily="34" charset="0"/>
                <a:ea typeface="Proxima Nova" charset="0"/>
              </a:rPr>
              <a:t>активов подрядной организации (для индивидуального предпринимателя отсутствие </a:t>
            </a:r>
            <a:r>
              <a:rPr lang="ru-RU" sz="1300" spc="-20" dirty="0" smtClean="0">
                <a:latin typeface="Arial" panose="020B0604020202020204" pitchFamily="34" charset="0"/>
                <a:ea typeface="Proxima Nova" charset="0"/>
              </a:rPr>
              <a:t>исковых требований)</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smtClean="0">
                <a:latin typeface="Arial" panose="020B0604020202020204" pitchFamily="34" charset="0"/>
                <a:ea typeface="Proxima Nova" charset="0"/>
              </a:rPr>
              <a:t>По </a:t>
            </a:r>
            <a:r>
              <a:rPr lang="ru-RU" sz="1300" spc="-20" dirty="0">
                <a:latin typeface="Arial" panose="020B0604020202020204" pitchFamily="34" charset="0"/>
                <a:ea typeface="Proxima Nova" charset="0"/>
              </a:rPr>
              <a:t>бухгалтерской (финансовой) отчетности чистые активы являются положительными и равны </a:t>
            </a:r>
            <a:r>
              <a:rPr lang="ru-RU" sz="1300" spc="-20" dirty="0" smtClean="0">
                <a:latin typeface="Arial" panose="020B0604020202020204" pitchFamily="34" charset="0"/>
                <a:ea typeface="Proxima Nova" charset="0"/>
              </a:rPr>
              <a:t>или превышают уставный </a:t>
            </a:r>
            <a:r>
              <a:rPr lang="ru-RU" sz="1300" spc="-20" dirty="0">
                <a:latin typeface="Arial" panose="020B0604020202020204" pitchFamily="34" charset="0"/>
                <a:ea typeface="Proxima Nova" charset="0"/>
              </a:rPr>
              <a:t>капитал на последнюю отчетную дату для подрядной </a:t>
            </a:r>
            <a:r>
              <a:rPr lang="ru-RU" sz="1300" spc="-20" dirty="0" smtClean="0">
                <a:latin typeface="Arial" panose="020B0604020202020204" pitchFamily="34" charset="0"/>
                <a:ea typeface="Proxima Nova" charset="0"/>
              </a:rPr>
              <a:t>организации**</a:t>
            </a:r>
          </a:p>
          <a:p>
            <a:pPr marL="285750" indent="-285750" algn="just">
              <a:spcBef>
                <a:spcPts val="0"/>
              </a:spcBef>
              <a:spcAft>
                <a:spcPts val="1200"/>
              </a:spcAft>
              <a:buClr>
                <a:srgbClr val="FFC000"/>
              </a:buClr>
              <a:buSzPct val="100000"/>
              <a:buFont typeface="Wingdings" panose="05000000000000000000" pitchFamily="2" charset="2"/>
              <a:buChar char="q"/>
            </a:pPr>
            <a:r>
              <a:rPr lang="ru-RU" sz="1300" spc="-20" dirty="0">
                <a:latin typeface="Arial" panose="020B0604020202020204" pitchFamily="34" charset="0"/>
                <a:ea typeface="Proxima Nova" charset="0"/>
              </a:rPr>
              <a:t>Отсутствие убытков по результатам </a:t>
            </a:r>
            <a:r>
              <a:rPr lang="ru-RU" sz="1300" spc="-20" dirty="0" smtClean="0">
                <a:latin typeface="Arial" panose="020B0604020202020204" pitchFamily="34" charset="0"/>
                <a:ea typeface="Proxima Nova" charset="0"/>
              </a:rPr>
              <a:t>деятельности за последний </a:t>
            </a:r>
            <a:r>
              <a:rPr lang="ru-RU" sz="1300" spc="-20" dirty="0">
                <a:latin typeface="Arial" panose="020B0604020202020204" pitchFamily="34" charset="0"/>
                <a:ea typeface="Proxima Nova" charset="0"/>
              </a:rPr>
              <a:t>завершенный финансовый </a:t>
            </a:r>
            <a:r>
              <a:rPr lang="ru-RU" sz="1300" spc="-20" dirty="0" smtClean="0">
                <a:latin typeface="Arial" panose="020B0604020202020204" pitchFamily="34" charset="0"/>
                <a:ea typeface="Proxima Nova" charset="0"/>
              </a:rPr>
              <a:t>год**</a:t>
            </a: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3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200" spc="-20" dirty="0" smtClean="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200" spc="-20" dirty="0">
              <a:latin typeface="Arial" panose="020B0604020202020204" pitchFamily="34" charset="0"/>
              <a:ea typeface="Proxima Nova" charset="0"/>
            </a:endParaRPr>
          </a:p>
          <a:p>
            <a:pPr marL="285750" indent="-285750" algn="just">
              <a:spcBef>
                <a:spcPts val="0"/>
              </a:spcBef>
              <a:spcAft>
                <a:spcPts val="1200"/>
              </a:spcAft>
              <a:buClr>
                <a:srgbClr val="FFC000"/>
              </a:buClr>
              <a:buSzPct val="100000"/>
              <a:buFont typeface="Wingdings" panose="05000000000000000000" pitchFamily="2" charset="2"/>
              <a:buChar char="q"/>
            </a:pPr>
            <a:endParaRPr lang="ru-RU" sz="1300" spc="-20" dirty="0">
              <a:latin typeface="Arial" panose="020B0604020202020204" pitchFamily="34" charset="0"/>
              <a:ea typeface="Proxima Nova" charset="0"/>
            </a:endParaRPr>
          </a:p>
          <a:p>
            <a:pPr marL="285750" indent="-285750" algn="just">
              <a:buClr>
                <a:srgbClr val="FFC000"/>
              </a:buClr>
              <a:buSzPct val="150000"/>
              <a:buFont typeface="Wingdings" panose="05000000000000000000" pitchFamily="2" charset="2"/>
              <a:buChar char="§"/>
            </a:pPr>
            <a:endParaRPr lang="ru-RU" sz="1600" dirty="0"/>
          </a:p>
        </p:txBody>
      </p:sp>
      <p:sp>
        <p:nvSpPr>
          <p:cNvPr id="10" name="Rectangle 8"/>
          <p:cNvSpPr>
            <a:spLocks noChangeArrowheads="1"/>
          </p:cNvSpPr>
          <p:nvPr>
            <p:custDataLst>
              <p:tags r:id="rId1"/>
            </p:custDataLst>
          </p:nvPr>
        </p:nvSpPr>
        <p:spPr bwMode="gray">
          <a:xfrm>
            <a:off x="632520" y="5733256"/>
            <a:ext cx="9033768" cy="446276"/>
          </a:xfrm>
          <a:prstGeom prst="rect">
            <a:avLst/>
          </a:prstGeom>
          <a:noFill/>
          <a:ln w="9525">
            <a:noFill/>
            <a:miter lim="800000"/>
            <a:headEnd/>
            <a:tailEnd/>
          </a:ln>
        </p:spPr>
        <p:txBody>
          <a:bodyPr wrap="square" lIns="0" tIns="0" rIns="0" bIns="0">
            <a:spAutoFit/>
          </a:bodyPr>
          <a:lstStyle/>
          <a:p>
            <a:pPr marL="285750" algn="just">
              <a:spcBef>
                <a:spcPts val="300"/>
              </a:spcBef>
              <a:spcAft>
                <a:spcPts val="300"/>
              </a:spcAft>
              <a:buClr>
                <a:srgbClr val="FFC000"/>
              </a:buClr>
              <a:buSzPct val="100000"/>
            </a:pPr>
            <a:r>
              <a:rPr lang="ru-RU" sz="800" dirty="0" smtClean="0">
                <a:latin typeface="Arial" panose="020B0604020202020204" pitchFamily="34" charset="0"/>
              </a:rPr>
              <a:t>*Данные </a:t>
            </a:r>
            <a:r>
              <a:rPr lang="ru-RU" sz="800" dirty="0">
                <a:latin typeface="Arial" panose="020B0604020202020204" pitchFamily="34" charset="0"/>
              </a:rPr>
              <a:t>показатели не требуются при наличии ходатайства. Ходатайство - обязательный документ для включения в перечень рекомендуемых подрядных организаций, предоставляется сельской/городской администрацией или органом государственной власти регионального уровня (Министерства сельского хозяйства/Министерства строительства)</a:t>
            </a:r>
          </a:p>
          <a:p>
            <a:pPr marL="285750" fontAlgn="base">
              <a:spcBef>
                <a:spcPts val="300"/>
              </a:spcBef>
              <a:spcAft>
                <a:spcPts val="300"/>
              </a:spcAft>
              <a:buClr>
                <a:srgbClr val="FFC000"/>
              </a:buClr>
              <a:buSzPct val="100000"/>
            </a:pPr>
            <a:r>
              <a:rPr lang="ru-RU" sz="800" dirty="0" smtClean="0">
                <a:latin typeface="Arial" panose="020B0604020202020204" pitchFamily="34" charset="0"/>
              </a:rPr>
              <a:t>** При несоответствии данным требованиям возможно индивидуальное рассмотрение аккредитации подрядной организации</a:t>
            </a:r>
          </a:p>
        </p:txBody>
      </p:sp>
    </p:spTree>
    <p:extLst>
      <p:ext uri="{BB962C8B-B14F-4D97-AF65-F5344CB8AC3E}">
        <p14:creationId xmlns:p14="http://schemas.microsoft.com/office/powerpoint/2010/main" val="25842452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y1v3xa_2e0iD9kPG1GWYqQ"/>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12903</TotalTime>
  <Words>1618</Words>
  <Application>Microsoft Office PowerPoint</Application>
  <PresentationFormat>Лист A4 (210x297 мм)</PresentationFormat>
  <Paragraphs>185</Paragraphs>
  <Slides>14</Slides>
  <Notes>9</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21" baseType="lpstr">
      <vt:lpstr>Arial</vt:lpstr>
      <vt:lpstr>Calibri</vt:lpstr>
      <vt:lpstr>Proxima Nova</vt:lpstr>
      <vt:lpstr>Times New Roman</vt:lpstr>
      <vt:lpstr>Wingdings</vt:lpstr>
      <vt:lpstr>Тема Office</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Россельхозбанк</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Иванов-Даль Андрей Михайлович</dc:creator>
  <cp:lastModifiedBy>Рубцов Евгений Александрович</cp:lastModifiedBy>
  <cp:revision>334</cp:revision>
  <cp:lastPrinted>2022-06-28T13:33:18Z</cp:lastPrinted>
  <dcterms:created xsi:type="dcterms:W3CDTF">2019-11-26T12:29:04Z</dcterms:created>
  <dcterms:modified xsi:type="dcterms:W3CDTF">2022-06-29T07:46:02Z</dcterms:modified>
</cp:coreProperties>
</file>